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32" r:id="rId1"/>
  </p:sldMasterIdLst>
  <p:notesMasterIdLst>
    <p:notesMasterId r:id="rId94"/>
  </p:notesMasterIdLst>
  <p:sldIdLst>
    <p:sldId id="256" r:id="rId2"/>
    <p:sldId id="315" r:id="rId3"/>
    <p:sldId id="323" r:id="rId4"/>
    <p:sldId id="322" r:id="rId5"/>
    <p:sldId id="258" r:id="rId6"/>
    <p:sldId id="316" r:id="rId7"/>
    <p:sldId id="404" r:id="rId8"/>
    <p:sldId id="317" r:id="rId9"/>
    <p:sldId id="319" r:id="rId10"/>
    <p:sldId id="320"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406"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 id="362" r:id="rId51"/>
    <p:sldId id="363" r:id="rId52"/>
    <p:sldId id="364" r:id="rId53"/>
    <p:sldId id="365" r:id="rId54"/>
    <p:sldId id="367" r:id="rId55"/>
    <p:sldId id="368" r:id="rId56"/>
    <p:sldId id="369" r:id="rId57"/>
    <p:sldId id="370" r:id="rId58"/>
    <p:sldId id="407" r:id="rId59"/>
    <p:sldId id="371" r:id="rId60"/>
    <p:sldId id="372" r:id="rId61"/>
    <p:sldId id="408"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89" r:id="rId79"/>
    <p:sldId id="390" r:id="rId80"/>
    <p:sldId id="391" r:id="rId81"/>
    <p:sldId id="395" r:id="rId82"/>
    <p:sldId id="366" r:id="rId83"/>
    <p:sldId id="392" r:id="rId84"/>
    <p:sldId id="393" r:id="rId85"/>
    <p:sldId id="397" r:id="rId86"/>
    <p:sldId id="398" r:id="rId87"/>
    <p:sldId id="399" r:id="rId88"/>
    <p:sldId id="400" r:id="rId89"/>
    <p:sldId id="401" r:id="rId90"/>
    <p:sldId id="402" r:id="rId91"/>
    <p:sldId id="403" r:id="rId92"/>
    <p:sldId id="410"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35D7-804F-47F3-996D-09BC0690FF32}" v="1973" dt="2021-03-04T08:36:43.590"/>
    <p1510:client id="{9334600E-37D0-4DE2-B01A-573D67C2E7D4}" v="9" dt="2021-03-04T09:26:10.462"/>
    <p1510:client id="{C4C2C482-1E8F-43AA-A45F-74736BDF7B9F}" v="2448" dt="2021-01-02T18:32:57.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5" d="100"/>
          <a:sy n="85" d="100"/>
        </p:scale>
        <p:origin x="557"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10/29/2021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0454703-B196-4CF8-832D-CBA86DCAE7A5}" type="slidenum">
              <a:rPr lang="en-US" smtClean="0"/>
              <a:t>2</a:t>
            </a:fld>
            <a:endParaRPr lang="en-US"/>
          </a:p>
        </p:txBody>
      </p:sp>
    </p:spTree>
    <p:extLst>
      <p:ext uri="{BB962C8B-B14F-4D97-AF65-F5344CB8AC3E}">
        <p14:creationId xmlns:p14="http://schemas.microsoft.com/office/powerpoint/2010/main" val="1672050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36652A-F24F-46CF-AA86-FB4FB09393AD}" type="datetime1">
              <a:rPr lang="en-US" smtClean="0"/>
              <a:t>10/29/2021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229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AC0A3C-C32D-403A-83E7-7107A6230E9C}" type="datetime1">
              <a:rPr lang="en-US" smtClean="0"/>
              <a:t>10/29/2021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2150836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AC0A3C-C32D-403A-83E7-7107A6230E9C}" type="datetime1">
              <a:rPr lang="en-US" smtClean="0"/>
              <a:t>10/29/2021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20477402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AC0A3C-C32D-403A-83E7-7107A6230E9C}" type="datetime1">
              <a:rPr lang="en-US" smtClean="0"/>
              <a:t>10/29/2021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61340087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B60B94-31FE-4E21-9E99-35F24E39B939}" type="datetime1">
              <a:rPr lang="en-US" smtClean="0"/>
              <a:t>10/29/2021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13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AC0A3C-C32D-403A-83E7-7107A6230E9C}" type="datetime1">
              <a:rPr lang="en-US" smtClean="0"/>
              <a:t>10/29/2021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9068736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AC0A3C-C32D-403A-83E7-7107A6230E9C}" type="datetime1">
              <a:rPr lang="en-US" smtClean="0"/>
              <a:t>10/29/2021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7542881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02BE61-08CF-4964-8286-5A4DD1066288}" type="datetime1">
              <a:rPr lang="en-US" smtClean="0"/>
              <a:t>10/29/2021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5874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201B136-F0A2-4151-9D83-49165EFF16E0}" type="datetime1">
              <a:rPr lang="en-US" smtClean="0"/>
              <a:t>10/29/2021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39951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AC0A3C-C32D-403A-83E7-7107A6230E9C}" type="datetime1">
              <a:rPr lang="en-US" smtClean="0"/>
              <a:t>10/29/2021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4616149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EC37EF-6244-4D81-8798-D74E18119F3C}" type="datetime1">
              <a:rPr lang="en-US" smtClean="0"/>
              <a:t>10/29/2021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7487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8AC0A3C-C32D-403A-83E7-7107A6230E9C}" type="datetime1">
              <a:rPr lang="en-US" smtClean="0"/>
              <a:t>10/29/2021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54100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795" y="1622723"/>
            <a:ext cx="8712679" cy="1520729"/>
          </a:xfrm>
        </p:spPr>
        <p:txBody>
          <a:bodyPr>
            <a:noAutofit/>
          </a:bodyPr>
          <a:lstStyle/>
          <a:p>
            <a:pPr algn="ctr"/>
            <a:r>
              <a:rPr lang="en-US" sz="6600" b="1" dirty="0">
                <a:solidFill>
                  <a:schemeClr val="accent2"/>
                </a:solidFill>
                <a:effectLst/>
                <a:ea typeface="Ebrima" panose="02000000000000000000" pitchFamily="2" charset="0"/>
                <a:cs typeface="Ebrima" panose="02000000000000000000" pitchFamily="2" charset="0"/>
              </a:rPr>
              <a:t>HOUSING</a:t>
            </a:r>
            <a:r>
              <a:rPr lang="en-US" b="1" dirty="0">
                <a:solidFill>
                  <a:schemeClr val="accent2"/>
                </a:solidFill>
                <a:effectLst/>
                <a:ea typeface="Ebrima" panose="02000000000000000000" pitchFamily="2" charset="0"/>
                <a:cs typeface="Ebrima" panose="02000000000000000000" pitchFamily="2" charset="0"/>
              </a:rPr>
              <a:t> </a:t>
            </a:r>
            <a:r>
              <a:rPr lang="en-US" sz="6600" b="1" dirty="0">
                <a:solidFill>
                  <a:schemeClr val="accent2"/>
                </a:solidFill>
                <a:effectLst/>
                <a:ea typeface="Ebrima" panose="02000000000000000000" pitchFamily="2" charset="0"/>
                <a:cs typeface="Ebrima" panose="02000000000000000000" pitchFamily="2" charset="0"/>
              </a:rPr>
              <a:t>PROJECT</a:t>
            </a:r>
          </a:p>
        </p:txBody>
      </p:sp>
      <p:sp>
        <p:nvSpPr>
          <p:cNvPr id="3" name="Subtitle 2"/>
          <p:cNvSpPr>
            <a:spLocks noGrp="1"/>
          </p:cNvSpPr>
          <p:nvPr>
            <p:ph type="subTitle" idx="1"/>
          </p:nvPr>
        </p:nvSpPr>
        <p:spPr>
          <a:xfrm>
            <a:off x="1042418" y="3143452"/>
            <a:ext cx="7312687" cy="882557"/>
          </a:xfrm>
        </p:spPr>
        <p:txBody>
          <a:bodyPr vert="horz" lIns="91440" tIns="45720" rIns="91440" bIns="45720" rtlCol="0" anchor="t">
            <a:no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Contributor :</a:t>
            </a:r>
          </a:p>
          <a:p>
            <a:r>
              <a:rPr lang="en-US" sz="2800" b="1" dirty="0">
                <a:solidFill>
                  <a:schemeClr val="accent1">
                    <a:lumMod val="75000"/>
                  </a:schemeClr>
                </a:solidFill>
                <a:latin typeface="Arial" panose="020B0604020202020204" pitchFamily="34" charset="0"/>
                <a:cs typeface="Arial" panose="020B0604020202020204" pitchFamily="34" charset="0"/>
              </a:rPr>
              <a:t>JAIMON VARGHESE (Batch – 1832)</a:t>
            </a:r>
          </a:p>
        </p:txBody>
      </p:sp>
      <p:sp>
        <p:nvSpPr>
          <p:cNvPr id="6" name="Slide Number Placeholder 5"/>
          <p:cNvSpPr>
            <a:spLocks noGrp="1"/>
          </p:cNvSpPr>
          <p:nvPr>
            <p:ph type="sldNum" sz="quarter" idx="12"/>
          </p:nvPr>
        </p:nvSpPr>
        <p:spPr/>
        <p:txBody>
          <a:bodyPr/>
          <a:lstStyle/>
          <a:p>
            <a:fld id="{330EA680-D336-4FF7-8B7A-9848BB0A1C32}" type="slidenum">
              <a:rPr lang="en-US" smtClean="0"/>
              <a:t>1</a:t>
            </a:fld>
            <a:endParaRPr lang="en-US"/>
          </a:p>
        </p:txBody>
      </p:sp>
      <p:sp>
        <p:nvSpPr>
          <p:cNvPr id="5" name="Title 1"/>
          <p:cNvSpPr txBox="1">
            <a:spLocks/>
          </p:cNvSpPr>
          <p:nvPr/>
        </p:nvSpPr>
        <p:spPr>
          <a:xfrm>
            <a:off x="-954534" y="3505312"/>
            <a:ext cx="8712679" cy="1520729"/>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800" b="1" dirty="0">
                <a:solidFill>
                  <a:schemeClr val="accent2"/>
                </a:solidFill>
                <a:latin typeface="Garamond" panose="02020404030301010803" pitchFamily="18" charset="0"/>
                <a:cs typeface="Arial" panose="020B0604020202020204" pitchFamily="34" charset="0"/>
              </a:rPr>
              <a:t>Fliprobo Technologies Pvt. Ltd</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73382" y="1195607"/>
            <a:ext cx="8611469" cy="2862322"/>
          </a:xfrm>
          <a:prstGeom prst="rect">
            <a:avLst/>
          </a:prstGeom>
        </p:spPr>
        <p:txBody>
          <a:bodyPr wrap="square">
            <a:spAutoFit/>
          </a:bodyPr>
          <a:lstStyle/>
          <a:p>
            <a:pPr algn="ctr"/>
            <a:r>
              <a:rPr lang="en-IN" sz="6000" b="1" dirty="0">
                <a:solidFill>
                  <a:schemeClr val="accent2"/>
                </a:solidFill>
                <a:latin typeface="Garamond" panose="02020404030301010803" pitchFamily="18" charset="0"/>
                <a:cs typeface="Arial" panose="020B0604020202020204" pitchFamily="34" charset="0"/>
              </a:rPr>
              <a:t>ANALYTICAL PROBLEM </a:t>
            </a:r>
          </a:p>
          <a:p>
            <a:pPr algn="ctr"/>
            <a:r>
              <a:rPr lang="en-IN" sz="6000" b="1" dirty="0">
                <a:solidFill>
                  <a:schemeClr val="accent2"/>
                </a:solidFill>
                <a:latin typeface="Garamond" panose="02020404030301010803" pitchFamily="18" charset="0"/>
                <a:cs typeface="Arial" panose="020B0604020202020204" pitchFamily="34" charset="0"/>
              </a:rPr>
              <a:t>FRAMING</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318141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dirty="0">
                <a:latin typeface="Arial" panose="020B0604020202020204" pitchFamily="34" charset="0"/>
                <a:cs typeface="Arial" panose="020B0604020202020204" pitchFamily="34" charset="0"/>
              </a:rPr>
              <a:t>In this project we have performed various mathematical and statistical analysis such as we checked description or statistical summary of the data using describe, checked correlation using </a:t>
            </a:r>
            <a:r>
              <a:rPr lang="en-IN" sz="2800" dirty="0" err="1">
                <a:latin typeface="Arial" panose="020B0604020202020204" pitchFamily="34" charset="0"/>
                <a:cs typeface="Arial" panose="020B0604020202020204" pitchFamily="34" charset="0"/>
              </a:rPr>
              <a:t>corr</a:t>
            </a:r>
            <a:r>
              <a:rPr lang="en-IN" sz="2800" dirty="0">
                <a:latin typeface="Arial" panose="020B0604020202020204" pitchFamily="34" charset="0"/>
                <a:cs typeface="Arial" panose="020B0604020202020204" pitchFamily="34" charset="0"/>
              </a:rPr>
              <a:t> and also visualized it using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Then we have used Z-Score to plot outliers and remove them.</a:t>
            </a:r>
            <a:endParaRPr lang="en-US" sz="28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341691" y="4217937"/>
            <a:ext cx="7932312" cy="22313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327912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From this statistical analysis we make some of the interpretations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standard deviation of 8957.44 is observed in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column.</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of a house observed is 755000 and minimum is 34900.</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53915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mean is considerably greater than median so the columns are positively skewed.</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Fireplaces,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 Median is greater than mean so the columns are negatively skewed.</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LotFrontage</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28305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there is considerable difference between the 75 percentile and maximum so outliers are present.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798087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SOURCES AND THEIR FORMATS</a:t>
            </a:r>
            <a:endParaRPr lang="en-US" sz="3200" b="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99579" y="1588769"/>
            <a:ext cx="4825347" cy="3982719"/>
          </a:xfrm>
          <a:prstGeom prst="rect">
            <a:avLst/>
          </a:prstGeom>
        </p:spPr>
      </p:pic>
      <p:pic>
        <p:nvPicPr>
          <p:cNvPr id="6" name="Picture 5"/>
          <p:cNvPicPr/>
          <p:nvPr/>
        </p:nvPicPr>
        <p:blipFill>
          <a:blip r:embed="rId3"/>
          <a:stretch>
            <a:fillRect/>
          </a:stretch>
        </p:blipFill>
        <p:spPr>
          <a:xfrm>
            <a:off x="4059252" y="1862982"/>
            <a:ext cx="5932705" cy="3708507"/>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131297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SOURCES AND THEIR FORMATS</a:t>
            </a:r>
            <a:endParaRPr lang="en-US" sz="3200" b="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73380" y="1983740"/>
            <a:ext cx="4813917" cy="3385820"/>
          </a:xfrm>
          <a:prstGeom prst="rect">
            <a:avLst/>
          </a:prstGeom>
        </p:spPr>
      </p:pic>
      <p:pic>
        <p:nvPicPr>
          <p:cNvPr id="8" name="Picture 7"/>
          <p:cNvPicPr/>
          <p:nvPr/>
        </p:nvPicPr>
        <p:blipFill>
          <a:blip r:embed="rId3"/>
          <a:stretch>
            <a:fillRect/>
          </a:stretch>
        </p:blipFill>
        <p:spPr>
          <a:xfrm>
            <a:off x="4879649" y="1983740"/>
            <a:ext cx="4016523" cy="313563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934322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PREPROCESSING DONE</a:t>
            </a:r>
            <a:endParaRPr lang="en-US" sz="3200" b="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42820" y="1543735"/>
            <a:ext cx="5130575" cy="1384995"/>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009880" y="1277838"/>
            <a:ext cx="5731510" cy="4838700"/>
          </a:xfrm>
          <a:prstGeom prst="rect">
            <a:avLst/>
          </a:prstGeom>
        </p:spPr>
      </p:pic>
      <p:pic>
        <p:nvPicPr>
          <p:cNvPr id="9" name="Picture 8"/>
          <p:cNvPicPr/>
          <p:nvPr/>
        </p:nvPicPr>
        <p:blipFill>
          <a:blip r:embed="rId3"/>
          <a:stretch>
            <a:fillRect/>
          </a:stretch>
        </p:blipFill>
        <p:spPr>
          <a:xfrm>
            <a:off x="277735" y="3093720"/>
            <a:ext cx="5732145" cy="34518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021362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PREPROCESSING DONE</a:t>
            </a:r>
            <a:endParaRPr lang="en-US" sz="3200" b="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42820" y="1543735"/>
            <a:ext cx="11311030" cy="3323987"/>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Feature Engineering has been used for cleaning of the data. </a:t>
            </a: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Some unused columns have been deleted and even some columns have been bifurcated which was used in the prediction. </a:t>
            </a: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We first done data cleaning. We first looked percentage of values missing in columns then we imputed missing values.</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229304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PREPROCESSING DONE</a:t>
            </a:r>
            <a:endParaRPr lang="en-US" sz="3200" b="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142490" y="1680210"/>
            <a:ext cx="7115810" cy="37299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305736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9959" y="843633"/>
            <a:ext cx="10972800" cy="6280030"/>
          </a:xfrm>
        </p:spPr>
        <p:txBody>
          <a:bodyPr>
            <a:noAutofit/>
          </a:bodyPr>
          <a:lstStyle/>
          <a:p>
            <a:pPr marL="109728" indent="0">
              <a:buNone/>
            </a:pPr>
            <a:r>
              <a:rPr lang="en-US" sz="3200" b="1" dirty="0">
                <a:solidFill>
                  <a:srgbClr val="C00000"/>
                </a:solidFill>
                <a:latin typeface="Arial" panose="020B0604020202020204" pitchFamily="34" charset="0"/>
                <a:cs typeface="Arial" panose="020B0604020202020204" pitchFamily="34" charset="0"/>
              </a:rPr>
              <a:t>          </a:t>
            </a:r>
            <a:r>
              <a:rPr lang="en-US" sz="3200" b="1" dirty="0">
                <a:solidFill>
                  <a:schemeClr val="accent2"/>
                </a:solidFill>
                <a:latin typeface="Garamond" panose="02020404030301010803" pitchFamily="18" charset="0"/>
                <a:cs typeface="Arial" panose="020B0604020202020204" pitchFamily="34" charset="0"/>
              </a:rPr>
              <a:t>TABLE OF CONTENTS</a:t>
            </a:r>
          </a:p>
          <a:p>
            <a:pPr marL="109728" indent="0">
              <a:buNone/>
            </a:pPr>
            <a:r>
              <a:rPr lang="en-US" sz="2000" b="1" dirty="0">
                <a:solidFill>
                  <a:schemeClr val="accent2"/>
                </a:solidFill>
                <a:latin typeface="Garamond" panose="02020404030301010803" pitchFamily="18" charset="0"/>
                <a:cs typeface="Arial" panose="020B0604020202020204" pitchFamily="34" charset="0"/>
              </a:rPr>
              <a:t>	</a:t>
            </a:r>
          </a:p>
          <a:p>
            <a:r>
              <a:rPr lang="en-US" sz="2800" b="1" dirty="0">
                <a:latin typeface="Arial" panose="020B0604020202020204" pitchFamily="34" charset="0"/>
                <a:cs typeface="Arial" panose="020B0604020202020204" pitchFamily="34" charset="0"/>
              </a:rPr>
              <a:t>INTRODUCTION	</a:t>
            </a:r>
          </a:p>
          <a:p>
            <a:pPr lvl="1"/>
            <a:r>
              <a:rPr lang="en-US" sz="1600" b="1" dirty="0">
                <a:latin typeface="Arial" panose="020B0604020202020204" pitchFamily="34" charset="0"/>
                <a:cs typeface="Arial" panose="020B0604020202020204" pitchFamily="34" charset="0"/>
              </a:rPr>
              <a:t>BUSINESS PROBLEM FRAMING	</a:t>
            </a:r>
          </a:p>
          <a:p>
            <a:pPr lvl="1"/>
            <a:r>
              <a:rPr lang="en-US" sz="1600" b="1" dirty="0">
                <a:latin typeface="Arial" panose="020B0604020202020204" pitchFamily="34" charset="0"/>
                <a:cs typeface="Arial" panose="020B0604020202020204" pitchFamily="34" charset="0"/>
              </a:rPr>
              <a:t>CONCEPTUAL BACKGROUND OF THE DOMAIN PROBLEM	</a:t>
            </a:r>
          </a:p>
          <a:p>
            <a:pPr lvl="1"/>
            <a:r>
              <a:rPr lang="en-US" sz="1600" b="1" dirty="0">
                <a:latin typeface="Arial" panose="020B0604020202020204" pitchFamily="34" charset="0"/>
                <a:cs typeface="Arial" panose="020B0604020202020204" pitchFamily="34" charset="0"/>
              </a:rPr>
              <a:t>REVIEW OF LITERATURE	</a:t>
            </a:r>
          </a:p>
          <a:p>
            <a:pPr lvl="1"/>
            <a:r>
              <a:rPr lang="en-US" sz="1600" b="1" dirty="0">
                <a:latin typeface="Arial" panose="020B0604020202020204" pitchFamily="34" charset="0"/>
                <a:cs typeface="Arial" panose="020B0604020202020204" pitchFamily="34" charset="0"/>
              </a:rPr>
              <a:t>MOTIVATION FOR THE PROBLEM UNDERTAKEN	</a:t>
            </a:r>
          </a:p>
          <a:p>
            <a:pPr marL="457200" lvl="1" indent="0">
              <a:buNone/>
            </a:pPr>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ANALYTICAL PROBLEM FRAMING	</a:t>
            </a:r>
          </a:p>
          <a:p>
            <a:pPr lvl="1"/>
            <a:r>
              <a:rPr lang="en-US" sz="1600" b="1" dirty="0">
                <a:latin typeface="Arial" panose="020B0604020202020204" pitchFamily="34" charset="0"/>
                <a:cs typeface="Arial" panose="020B0604020202020204" pitchFamily="34" charset="0"/>
              </a:rPr>
              <a:t>MATHEMATICAL/ ANALYTICAL MODELING OF THE PROBLEM	</a:t>
            </a:r>
          </a:p>
          <a:p>
            <a:pPr lvl="1"/>
            <a:r>
              <a:rPr lang="en-US" sz="1600" b="1" dirty="0">
                <a:latin typeface="Arial" panose="020B0604020202020204" pitchFamily="34" charset="0"/>
                <a:cs typeface="Arial" panose="020B0604020202020204" pitchFamily="34" charset="0"/>
              </a:rPr>
              <a:t>DATA SOURCES AND THEIR FORMATS	</a:t>
            </a:r>
          </a:p>
          <a:p>
            <a:pPr lvl="1"/>
            <a:r>
              <a:rPr lang="en-US" sz="1600" b="1" dirty="0">
                <a:latin typeface="Arial" panose="020B0604020202020204" pitchFamily="34" charset="0"/>
                <a:cs typeface="Arial" panose="020B0604020202020204" pitchFamily="34" charset="0"/>
              </a:rPr>
              <a:t>DATA PREPROCESSING DONE	</a:t>
            </a:r>
          </a:p>
          <a:p>
            <a:pPr lvl="1"/>
            <a:r>
              <a:rPr lang="en-US" sz="1600" b="1" dirty="0">
                <a:latin typeface="Arial" panose="020B0604020202020204" pitchFamily="34" charset="0"/>
                <a:cs typeface="Arial" panose="020B0604020202020204" pitchFamily="34" charset="0"/>
              </a:rPr>
              <a:t>DATA INPUTS- LOGIC- OUTPUT RELATIONSHIPS	</a:t>
            </a:r>
          </a:p>
          <a:p>
            <a:pPr lvl="1"/>
            <a:r>
              <a:rPr lang="en-US" sz="1600" b="1" dirty="0">
                <a:latin typeface="Arial" panose="020B0604020202020204" pitchFamily="34" charset="0"/>
                <a:cs typeface="Arial" panose="020B0604020202020204" pitchFamily="34" charset="0"/>
              </a:rPr>
              <a:t>HARDWARE AND SOFTWARE REQUIREMENTS AND TOOLS USED	</a:t>
            </a:r>
          </a:p>
          <a:p>
            <a:pPr marL="0" indent="0">
              <a:buNone/>
            </a:pPr>
            <a:r>
              <a:rPr lang="en-US" sz="1600" b="1"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045839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PREPROCESSING DONE</a:t>
            </a:r>
            <a:endParaRPr lang="en-US" sz="3200" b="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2011044" y="1463040"/>
            <a:ext cx="7513955" cy="409956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4071348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PREPROCESSING DONE</a:t>
            </a:r>
            <a:endParaRPr lang="en-US" sz="3200" b="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049780" y="1832610"/>
            <a:ext cx="7418070" cy="406908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192209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PREPROCESSING DONE</a:t>
            </a:r>
            <a:endParaRPr lang="en-US" sz="3200" b="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920240" y="1283970"/>
            <a:ext cx="7776210" cy="473583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425113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PREPROCESSING DONE</a:t>
            </a:r>
            <a:endParaRPr lang="en-US" sz="3200" b="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544434" y="1657350"/>
            <a:ext cx="5075315" cy="3714750"/>
          </a:xfrm>
          <a:prstGeom prst="rect">
            <a:avLst/>
          </a:prstGeom>
        </p:spPr>
      </p:pic>
      <p:pic>
        <p:nvPicPr>
          <p:cNvPr id="6" name="Picture 5"/>
          <p:cNvPicPr/>
          <p:nvPr/>
        </p:nvPicPr>
        <p:blipFill>
          <a:blip r:embed="rId3"/>
          <a:stretch>
            <a:fillRect/>
          </a:stretch>
        </p:blipFill>
        <p:spPr>
          <a:xfrm>
            <a:off x="5840095" y="1504950"/>
            <a:ext cx="5731510" cy="430022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264069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PREPROCESSING DONE</a:t>
            </a:r>
            <a:endParaRPr lang="en-US" sz="3200" b="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5" y="1505635"/>
            <a:ext cx="5399166"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10" name="Slide Number Placeholder 9"/>
          <p:cNvSpPr>
            <a:spLocks noGrp="1"/>
          </p:cNvSpPr>
          <p:nvPr>
            <p:ph type="sldNum" sz="quarter" idx="12"/>
          </p:nvPr>
        </p:nvSpPr>
        <p:spPr/>
        <p:txBody>
          <a:bodyPr/>
          <a:lstStyle/>
          <a:p>
            <a:fld id="{330EA680-D336-4FF7-8B7A-9848BB0A1C32}" type="slidenum">
              <a:rPr lang="en-US" smtClean="0"/>
              <a:t>24</a:t>
            </a:fld>
            <a:endParaRPr lang="en-US"/>
          </a:p>
        </p:txBody>
      </p:sp>
      <p:pic>
        <p:nvPicPr>
          <p:cNvPr id="4" name="Picture 3"/>
          <p:cNvPicPr>
            <a:picLocks noChangeAspect="1"/>
          </p:cNvPicPr>
          <p:nvPr/>
        </p:nvPicPr>
        <p:blipFill>
          <a:blip r:embed="rId2"/>
          <a:stretch>
            <a:fillRect/>
          </a:stretch>
        </p:blipFill>
        <p:spPr>
          <a:xfrm>
            <a:off x="1726250" y="3654083"/>
            <a:ext cx="5276850" cy="1190625"/>
          </a:xfrm>
          <a:prstGeom prst="rect">
            <a:avLst/>
          </a:prstGeom>
        </p:spPr>
      </p:pic>
    </p:spTree>
    <p:extLst>
      <p:ext uri="{BB962C8B-B14F-4D97-AF65-F5344CB8AC3E}">
        <p14:creationId xmlns:p14="http://schemas.microsoft.com/office/powerpoint/2010/main" val="16341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25</a:t>
            </a:fld>
            <a:endParaRPr lang="en-US"/>
          </a:p>
        </p:txBody>
      </p:sp>
      <p:pic>
        <p:nvPicPr>
          <p:cNvPr id="3" name="Picture 2"/>
          <p:cNvPicPr>
            <a:picLocks noChangeAspect="1"/>
          </p:cNvPicPr>
          <p:nvPr/>
        </p:nvPicPr>
        <p:blipFill>
          <a:blip r:embed="rId2"/>
          <a:stretch>
            <a:fillRect/>
          </a:stretch>
        </p:blipFill>
        <p:spPr>
          <a:xfrm>
            <a:off x="1018288" y="290734"/>
            <a:ext cx="7572375" cy="6715125"/>
          </a:xfrm>
          <a:prstGeom prst="rect">
            <a:avLst/>
          </a:prstGeom>
        </p:spPr>
      </p:pic>
    </p:spTree>
    <p:extLst>
      <p:ext uri="{BB962C8B-B14F-4D97-AF65-F5344CB8AC3E}">
        <p14:creationId xmlns:p14="http://schemas.microsoft.com/office/powerpoint/2010/main" val="3549841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PREPROCESSING DONE</a:t>
            </a:r>
            <a:endParaRPr lang="en-US" sz="3200" b="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505635"/>
            <a:ext cx="103521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While checking the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of correlation we observed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highly positively correlated with the columns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YearRemodAdd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negatively correlated with </a:t>
            </a:r>
            <a:r>
              <a:rPr lang="en-IN" sz="2800" dirty="0" err="1">
                <a:latin typeface="Arial" panose="020B0604020202020204" pitchFamily="34" charset="0"/>
                <a:cs typeface="Arial" panose="020B0604020202020204" pitchFamily="34" charset="0"/>
              </a:rPr>
              <a:t>OverallCond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KitchenAbvGr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 multicollinearity in between columns so we will be using Principal Component Analysis(PCA).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No correlation has been observed between the column Id and other columns so we will be dropping this column.</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2421737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DATA INPUTS- LOGIC- OUTPUT RELATIONSHIPS</a:t>
            </a:r>
            <a:endParaRPr lang="en-US" sz="3200" b="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778434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356428" y="320258"/>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HARDWARE AND SOFTWARE REQUIREMENTS AND TOOLS USED</a:t>
            </a:r>
            <a:endParaRPr lang="en-US" sz="3200" b="1" dirty="0">
              <a:solidFill>
                <a:schemeClr val="accent2"/>
              </a:solidFill>
              <a:latin typeface="Garamond" panose="02020404030301010803" pitchFamily="18"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28</a:t>
            </a:fld>
            <a:endParaRPr lang="en-US"/>
          </a:p>
        </p:txBody>
      </p:sp>
      <p:sp>
        <p:nvSpPr>
          <p:cNvPr id="2" name="TextBox 1"/>
          <p:cNvSpPr txBox="1"/>
          <p:nvPr/>
        </p:nvSpPr>
        <p:spPr>
          <a:xfrm>
            <a:off x="700755" y="2512464"/>
            <a:ext cx="7383566" cy="2246769"/>
          </a:xfrm>
          <a:prstGeom prst="rect">
            <a:avLst/>
          </a:prstGeom>
          <a:noFill/>
        </p:spPr>
        <p:txBody>
          <a:bodyPr wrap="square" rtlCol="0">
            <a:spAutoFit/>
          </a:bodyPr>
          <a:lstStyle/>
          <a:p>
            <a:r>
              <a:rPr lang="en-IN" sz="2800" b="1" i="1" dirty="0">
                <a:latin typeface="Arial" panose="020B0604020202020204" pitchFamily="34" charset="0"/>
                <a:cs typeface="Arial" panose="020B0604020202020204" pitchFamily="34" charset="0"/>
              </a:rPr>
              <a:t>SOFTWARE:</a:t>
            </a:r>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Jupyter Notebook (Anaconda 3) – Python 3.7.3</a:t>
            </a:r>
          </a:p>
          <a:p>
            <a:r>
              <a:rPr lang="en-IN" sz="2800" dirty="0">
                <a:latin typeface="Arial" panose="020B0604020202020204" pitchFamily="34" charset="0"/>
                <a:cs typeface="Arial" panose="020B0604020202020204" pitchFamily="34" charset="0"/>
              </a:rPr>
              <a:t>Microsoft package 2013</a:t>
            </a:r>
          </a:p>
          <a:p>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0654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LIBRARIES-:</a:t>
            </a:r>
            <a:endParaRPr lang="en-US" sz="3200"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982594" y="1305877"/>
            <a:ext cx="6409055" cy="4893945"/>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37893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396815"/>
            <a:ext cx="10972800" cy="6280030"/>
          </a:xfrm>
        </p:spPr>
        <p:txBody>
          <a:bodyPr>
            <a:noAutofit/>
          </a:bodyPr>
          <a:lstStyle/>
          <a:p>
            <a:pPr marL="109728" indent="0">
              <a:buNone/>
            </a:pPr>
            <a:r>
              <a:rPr lang="en-US" sz="3200" b="1" dirty="0">
                <a:solidFill>
                  <a:schemeClr val="accent2"/>
                </a:solidFill>
                <a:latin typeface="Garamond" panose="02020404030301010803" pitchFamily="18" charset="0"/>
                <a:cs typeface="Arial" panose="020B0604020202020204" pitchFamily="34" charset="0"/>
              </a:rPr>
              <a:t>TABLE OF CONTENTS</a:t>
            </a:r>
          </a:p>
          <a:p>
            <a:pPr marL="109728" indent="0">
              <a:buNone/>
            </a:pPr>
            <a:r>
              <a:rPr lang="en-US" sz="2000" b="1" dirty="0">
                <a:latin typeface="Arial" panose="020B0604020202020204" pitchFamily="34" charset="0"/>
                <a:cs typeface="Arial" panose="020B0604020202020204" pitchFamily="34" charset="0"/>
              </a:rPr>
              <a:t>	</a:t>
            </a:r>
          </a:p>
          <a:p>
            <a:pPr lvl="1"/>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MODEL/S DEVELOPMENT AND EVALUATION	</a:t>
            </a:r>
          </a:p>
          <a:p>
            <a:pPr lvl="1"/>
            <a:r>
              <a:rPr lang="en-US" b="1" dirty="0">
                <a:latin typeface="Arial" panose="020B0604020202020204" pitchFamily="34" charset="0"/>
                <a:cs typeface="Arial" panose="020B0604020202020204" pitchFamily="34" charset="0"/>
              </a:rPr>
              <a:t>IDENTIFICATION OF POSSIBLE PROBLEM-SOLVING APPROACHES (METHODS)	</a:t>
            </a:r>
          </a:p>
          <a:p>
            <a:pPr lvl="1"/>
            <a:r>
              <a:rPr lang="en-US" b="1" dirty="0">
                <a:latin typeface="Arial" panose="020B0604020202020204" pitchFamily="34" charset="0"/>
                <a:cs typeface="Arial" panose="020B0604020202020204" pitchFamily="34" charset="0"/>
              </a:rPr>
              <a:t>TESTING OF IDENTIFIED APPROACHES (ALGORITHMS)	</a:t>
            </a:r>
          </a:p>
          <a:p>
            <a:pPr lvl="1"/>
            <a:r>
              <a:rPr lang="en-US" b="1" dirty="0">
                <a:latin typeface="Arial" panose="020B0604020202020204" pitchFamily="34" charset="0"/>
                <a:cs typeface="Arial" panose="020B0604020202020204" pitchFamily="34" charset="0"/>
              </a:rPr>
              <a:t>RUN AND EVALUATE SELECTED MODELS	</a:t>
            </a:r>
          </a:p>
          <a:p>
            <a:pPr lvl="1"/>
            <a:r>
              <a:rPr lang="en-US" b="1" dirty="0">
                <a:latin typeface="Arial" panose="020B0604020202020204" pitchFamily="34" charset="0"/>
                <a:cs typeface="Arial" panose="020B0604020202020204" pitchFamily="34" charset="0"/>
              </a:rPr>
              <a:t>KEY METRICS FOR SUCCESS IN SOLVING PROBLEM UNDER CONSIDERATION	</a:t>
            </a:r>
          </a:p>
          <a:p>
            <a:pPr lvl="1"/>
            <a:r>
              <a:rPr lang="en-US" b="1" dirty="0">
                <a:latin typeface="Arial" panose="020B0604020202020204" pitchFamily="34" charset="0"/>
                <a:cs typeface="Arial" panose="020B0604020202020204" pitchFamily="34" charset="0"/>
              </a:rPr>
              <a:t>VISUALIZATIONS</a:t>
            </a:r>
          </a:p>
          <a:p>
            <a:pPr lvl="1"/>
            <a:r>
              <a:rPr lang="en-US" b="1" dirty="0">
                <a:latin typeface="Arial" panose="020B0604020202020204" pitchFamily="34" charset="0"/>
                <a:cs typeface="Arial" panose="020B0604020202020204" pitchFamily="34" charset="0"/>
              </a:rPr>
              <a:t>INTERPRETATION OF THE RESULTS</a:t>
            </a:r>
            <a:r>
              <a:rPr lang="en-US" sz="1600" b="1" dirty="0">
                <a:latin typeface="Arial" panose="020B0604020202020204" pitchFamily="34" charset="0"/>
                <a:cs typeface="Arial" panose="020B0604020202020204" pitchFamily="34" charset="0"/>
              </a:rPr>
              <a:t>	</a:t>
            </a:r>
          </a:p>
          <a:p>
            <a:r>
              <a:rPr lang="en-US" sz="2800" b="1" dirty="0">
                <a:latin typeface="Arial" panose="020B0604020202020204" pitchFamily="34" charset="0"/>
                <a:cs typeface="Arial" panose="020B0604020202020204" pitchFamily="34" charset="0"/>
              </a:rPr>
              <a:t>CONCLUSION	</a:t>
            </a:r>
          </a:p>
          <a:p>
            <a:pPr lvl="1"/>
            <a:r>
              <a:rPr lang="en-US" sz="1600" b="1" dirty="0">
                <a:latin typeface="Arial" panose="020B0604020202020204" pitchFamily="34" charset="0"/>
                <a:cs typeface="Arial" panose="020B0604020202020204" pitchFamily="34" charset="0"/>
              </a:rPr>
              <a:t>KEY FINDINGS AND CONCLUSIONS OF THE STUDY	</a:t>
            </a:r>
          </a:p>
          <a:p>
            <a:pPr lvl="1"/>
            <a:r>
              <a:rPr lang="en-US" sz="1600" b="1" dirty="0">
                <a:latin typeface="Arial" panose="020B0604020202020204" pitchFamily="34" charset="0"/>
                <a:cs typeface="Arial" panose="020B0604020202020204" pitchFamily="34" charset="0"/>
              </a:rPr>
              <a:t>LEARNING OUTCOMES OF THE STUDY IN RESPECT OF DATA SCIENCE	</a:t>
            </a:r>
          </a:p>
          <a:p>
            <a:pPr lvl="1"/>
            <a:r>
              <a:rPr lang="en-US" sz="1600" b="1" dirty="0">
                <a:latin typeface="Arial" panose="020B0604020202020204" pitchFamily="34" charset="0"/>
                <a:cs typeface="Arial" panose="020B0604020202020204" pitchFamily="34" charset="0"/>
              </a:rPr>
              <a:t>LIMITATIONS OF THIS WORK AND SCOPE FOR FUTURE WORK</a:t>
            </a:r>
            <a:endParaRPr lang="en-US" sz="28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27349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MODEL TRAINNING </a:t>
            </a:r>
            <a:endParaRPr lang="en-US" sz="3200"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230245" y="1030605"/>
            <a:ext cx="5731510" cy="47967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745143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362584" y="1584960"/>
            <a:ext cx="5733415" cy="3688080"/>
          </a:xfrm>
          <a:prstGeom prst="rect">
            <a:avLst/>
          </a:prstGeom>
        </p:spPr>
      </p:pic>
      <p:pic>
        <p:nvPicPr>
          <p:cNvPr id="6" name="Picture 5"/>
          <p:cNvPicPr/>
          <p:nvPr/>
        </p:nvPicPr>
        <p:blipFill>
          <a:blip r:embed="rId3"/>
          <a:stretch>
            <a:fillRect/>
          </a:stretch>
        </p:blipFill>
        <p:spPr>
          <a:xfrm>
            <a:off x="6095999" y="1584960"/>
            <a:ext cx="5728335" cy="394716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410235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35077" y="160796"/>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2299064" y="862149"/>
            <a:ext cx="7794170" cy="5364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1514996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6023" y="888630"/>
            <a:ext cx="10254953" cy="2308324"/>
          </a:xfrm>
          <a:prstGeom prst="rect">
            <a:avLst/>
          </a:prstGeom>
        </p:spPr>
        <p:txBody>
          <a:bodyPr wrap="square">
            <a:spAutoFit/>
          </a:bodyPr>
          <a:lstStyle/>
          <a:p>
            <a:pPr algn="ctr"/>
            <a:r>
              <a:rPr lang="en-IN" sz="4800" b="1" dirty="0">
                <a:solidFill>
                  <a:schemeClr val="accent2"/>
                </a:solidFill>
                <a:latin typeface="Garamond" panose="02020404030301010803" pitchFamily="18" charset="0"/>
                <a:cs typeface="Arial" panose="020B0604020202020204" pitchFamily="34" charset="0"/>
              </a:rPr>
              <a:t>MODEL/S  DEVELOPMENT</a:t>
            </a:r>
          </a:p>
          <a:p>
            <a:pPr algn="ctr"/>
            <a:r>
              <a:rPr lang="en-IN" sz="4800" b="1" dirty="0">
                <a:solidFill>
                  <a:schemeClr val="accent2"/>
                </a:solidFill>
                <a:latin typeface="Garamond" panose="02020404030301010803" pitchFamily="18" charset="0"/>
                <a:cs typeface="Arial" panose="020B0604020202020204" pitchFamily="34" charset="0"/>
              </a:rPr>
              <a:t> AND</a:t>
            </a:r>
          </a:p>
          <a:p>
            <a:pPr algn="ctr"/>
            <a:r>
              <a:rPr lang="en-IN" sz="4800" b="1" dirty="0">
                <a:solidFill>
                  <a:schemeClr val="accent2"/>
                </a:solidFill>
                <a:latin typeface="Garamond" panose="02020404030301010803" pitchFamily="18" charset="0"/>
                <a:cs typeface="Arial" panose="020B0604020202020204" pitchFamily="34" charset="0"/>
              </a:rPr>
              <a:t> EVALUATION</a:t>
            </a:r>
            <a:endParaRPr lang="en-US" sz="48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1153760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791385"/>
            <a:ext cx="10352165" cy="3970318"/>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observed skewness in data so we tried to remove the skewness through treating outliers with </a:t>
            </a:r>
            <a:r>
              <a:rPr lang="en-IN" sz="2800" dirty="0" err="1">
                <a:latin typeface="Arial" panose="020B0604020202020204" pitchFamily="34" charset="0"/>
                <a:cs typeface="Arial" panose="020B0604020202020204" pitchFamily="34" charset="0"/>
              </a:rPr>
              <a:t>Winsorization</a:t>
            </a:r>
            <a:r>
              <a:rPr lang="en-IN" sz="2800" dirty="0">
                <a:latin typeface="Arial" panose="020B0604020202020204" pitchFamily="34" charset="0"/>
                <a:cs typeface="Arial" panose="020B0604020202020204" pitchFamily="34" charset="0"/>
              </a:rPr>
              <a:t> technique.</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the feature variables on a single scale using </a:t>
            </a:r>
            <a:r>
              <a:rPr lang="en-IN" sz="2800" dirty="0" err="1">
                <a:latin typeface="Arial" panose="020B0604020202020204" pitchFamily="34" charset="0"/>
                <a:cs typeface="Arial" panose="020B0604020202020204" pitchFamily="34" charset="0"/>
              </a:rPr>
              <a:t>sklearn’s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 package.</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724584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791385"/>
            <a:ext cx="10352165"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 (256) feature variables in the data so we reduced it to 100 with the help of Principal Component Analysis(PCA) by plotting Eigenvalues and taking the number of nodes as our number of feature variables.</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3402762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TESTING OF IDENTIFIED APPROACHES (ALGORITHMS)</a:t>
            </a:r>
            <a:endParaRPr lang="en-US" sz="3200" b="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5" y="1595706"/>
            <a:ext cx="116475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 algorithms we used for the training and testing are as follows:-</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Linear Regression</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Lasso</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Ridge</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Elastic Net</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SVR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err="1">
                <a:latin typeface="Arial" panose="020B0604020202020204" pitchFamily="34" charset="0"/>
                <a:cs typeface="Arial" panose="020B0604020202020204" pitchFamily="34" charset="0"/>
              </a:rPr>
              <a:t>KNeighbors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Decision Tree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Random Forest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Ada Boost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Gradient Boosting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555986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RUN AND EVALUATE SELECTED MODELS</a:t>
            </a:r>
            <a:endParaRPr lang="en-US" sz="3200" b="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69966" y="1041766"/>
            <a:ext cx="5731510" cy="3390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p:nvPr/>
        </p:nvPicPr>
        <p:blipFill>
          <a:blip r:embed="rId3"/>
          <a:stretch>
            <a:fillRect/>
          </a:stretch>
        </p:blipFill>
        <p:spPr>
          <a:xfrm>
            <a:off x="6206450" y="1041766"/>
            <a:ext cx="5676900" cy="4099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3715735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RUN AND EVALUATE SELECTED MODELS</a:t>
            </a:r>
            <a:endParaRPr lang="en-US" sz="3200" b="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62442" y="1189812"/>
            <a:ext cx="5731510" cy="38785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p:nvPr/>
        </p:nvPicPr>
        <p:blipFill>
          <a:blip r:embed="rId3"/>
          <a:stretch>
            <a:fillRect/>
          </a:stretch>
        </p:blipFill>
        <p:spPr>
          <a:xfrm>
            <a:off x="5942169" y="1041766"/>
            <a:ext cx="5715000" cy="4716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Slide Number Placeholder 8"/>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1789537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RUN AND EVALUATE SELECTED MODELS</a:t>
            </a:r>
            <a:endParaRPr lang="en-US" sz="3200" b="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81000" y="1146810"/>
            <a:ext cx="5715000" cy="4716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p:nvPr/>
        </p:nvPicPr>
        <p:blipFill>
          <a:blip r:embed="rId3"/>
          <a:stretch>
            <a:fillRect/>
          </a:stretch>
        </p:blipFill>
        <p:spPr>
          <a:xfrm>
            <a:off x="6190004" y="1146810"/>
            <a:ext cx="5731510" cy="1647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Slide Number Placeholder 8"/>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3080741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5425" y="2702916"/>
            <a:ext cx="6598025" cy="1015663"/>
          </a:xfrm>
          <a:prstGeom prst="rect">
            <a:avLst/>
          </a:prstGeom>
        </p:spPr>
        <p:txBody>
          <a:bodyPr wrap="none">
            <a:spAutoFit/>
          </a:bodyPr>
          <a:lstStyle/>
          <a:p>
            <a:pPr algn="ctr"/>
            <a:r>
              <a:rPr lang="en-IN" sz="6000" b="1" dirty="0">
                <a:solidFill>
                  <a:schemeClr val="accent2"/>
                </a:solidFill>
                <a:latin typeface="Garamond" panose="02020404030301010803" pitchFamily="18" charset="0"/>
                <a:cs typeface="Arial" panose="020B0604020202020204" pitchFamily="34" charset="0"/>
              </a:rPr>
              <a:t>INTRODUCTION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253314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KEY METRICS FOR SUCCESS IN SOLVING PROBLEM UNDER CONSIDERATION</a:t>
            </a:r>
            <a:endParaRPr lang="en-US" sz="3200" b="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742950" y="2391369"/>
            <a:ext cx="10629900" cy="2031325"/>
          </a:xfrm>
          <a:prstGeom prst="rect">
            <a:avLst/>
          </a:prstGeom>
        </p:spPr>
        <p:txBody>
          <a:bodyPr wrap="square">
            <a:spAutoFit/>
          </a:bodyPr>
          <a:lstStyle/>
          <a:p>
            <a:pPr>
              <a:lnSpc>
                <a:spcPct val="150000"/>
              </a:lnSpc>
            </a:pPr>
            <a:r>
              <a:rPr lang="en-IN" sz="2800" dirty="0">
                <a:latin typeface="Arial" panose="020B0604020202020204" pitchFamily="34" charset="0"/>
                <a:cs typeface="Arial" panose="020B0604020202020204" pitchFamily="34" charset="0"/>
              </a:rPr>
              <a:t>We used the metric Root Mean Squared Error by selecting the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which was giving us best(minimum) RMSE score.</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3397741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2684377" y="1211580"/>
            <a:ext cx="5372100" cy="5425440"/>
          </a:xfrm>
          <a:prstGeom prst="rect">
            <a:avLst/>
          </a:prstGeom>
        </p:spPr>
      </p:pic>
      <p:pic>
        <p:nvPicPr>
          <p:cNvPr id="7" name="Picture 6"/>
          <p:cNvPicPr/>
          <p:nvPr/>
        </p:nvPicPr>
        <p:blipFill>
          <a:blip r:embed="rId3"/>
          <a:stretch>
            <a:fillRect/>
          </a:stretch>
        </p:blipFill>
        <p:spPr>
          <a:xfrm>
            <a:off x="275317" y="3471729"/>
            <a:ext cx="2545080" cy="5334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3418985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485612" y="1649730"/>
            <a:ext cx="5097780" cy="4091940"/>
          </a:xfrm>
          <a:prstGeom prst="rect">
            <a:avLst/>
          </a:prstGeom>
        </p:spPr>
      </p:pic>
      <p:pic>
        <p:nvPicPr>
          <p:cNvPr id="8" name="Picture 7"/>
          <p:cNvPicPr/>
          <p:nvPr/>
        </p:nvPicPr>
        <p:blipFill>
          <a:blip r:embed="rId3"/>
          <a:stretch>
            <a:fillRect/>
          </a:stretch>
        </p:blipFill>
        <p:spPr>
          <a:xfrm>
            <a:off x="5855970" y="2733647"/>
            <a:ext cx="5318760" cy="3672840"/>
          </a:xfrm>
          <a:prstGeom prst="rect">
            <a:avLst/>
          </a:prstGeom>
        </p:spPr>
      </p:pic>
      <p:pic>
        <p:nvPicPr>
          <p:cNvPr id="9" name="Picture 8"/>
          <p:cNvPicPr/>
          <p:nvPr/>
        </p:nvPicPr>
        <p:blipFill>
          <a:blip r:embed="rId4"/>
          <a:stretch>
            <a:fillRect/>
          </a:stretch>
        </p:blipFill>
        <p:spPr>
          <a:xfrm>
            <a:off x="2291804" y="6071504"/>
            <a:ext cx="2636520" cy="5562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276838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727710" y="1291590"/>
            <a:ext cx="5554980" cy="5265420"/>
          </a:xfrm>
          <a:prstGeom prst="rect">
            <a:avLst/>
          </a:prstGeom>
        </p:spPr>
      </p:pic>
      <p:pic>
        <p:nvPicPr>
          <p:cNvPr id="7" name="Picture 6"/>
          <p:cNvPicPr/>
          <p:nvPr/>
        </p:nvPicPr>
        <p:blipFill>
          <a:blip r:embed="rId3"/>
          <a:stretch>
            <a:fillRect/>
          </a:stretch>
        </p:blipFill>
        <p:spPr>
          <a:xfrm>
            <a:off x="6282690" y="1041766"/>
            <a:ext cx="5909310" cy="1553388"/>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210343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933450" y="1121776"/>
            <a:ext cx="5349240" cy="5455920"/>
          </a:xfrm>
          <a:prstGeom prst="rect">
            <a:avLst/>
          </a:prstGeom>
        </p:spPr>
      </p:pic>
      <p:pic>
        <p:nvPicPr>
          <p:cNvPr id="8" name="Picture 7"/>
          <p:cNvPicPr/>
          <p:nvPr/>
        </p:nvPicPr>
        <p:blipFill>
          <a:blip r:embed="rId3"/>
          <a:stretch>
            <a:fillRect/>
          </a:stretch>
        </p:blipFill>
        <p:spPr>
          <a:xfrm>
            <a:off x="6352902" y="988969"/>
            <a:ext cx="5839097" cy="1379761"/>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212854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670560" y="1165860"/>
            <a:ext cx="5425440" cy="5097780"/>
          </a:xfrm>
          <a:prstGeom prst="rect">
            <a:avLst/>
          </a:prstGeom>
        </p:spPr>
      </p:pic>
      <p:pic>
        <p:nvPicPr>
          <p:cNvPr id="7" name="Picture 6"/>
          <p:cNvPicPr/>
          <p:nvPr/>
        </p:nvPicPr>
        <p:blipFill>
          <a:blip r:embed="rId3"/>
          <a:stretch>
            <a:fillRect/>
          </a:stretch>
        </p:blipFill>
        <p:spPr>
          <a:xfrm>
            <a:off x="6392950" y="1165860"/>
            <a:ext cx="5590043" cy="13335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042891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2186940"/>
            <a:ext cx="5516880" cy="1592580"/>
          </a:xfrm>
          <a:prstGeom prst="rect">
            <a:avLst/>
          </a:prstGeom>
        </p:spPr>
      </p:pic>
      <p:pic>
        <p:nvPicPr>
          <p:cNvPr id="8" name="Picture 7"/>
          <p:cNvPicPr/>
          <p:nvPr/>
        </p:nvPicPr>
        <p:blipFill>
          <a:blip r:embed="rId3"/>
          <a:stretch>
            <a:fillRect/>
          </a:stretch>
        </p:blipFill>
        <p:spPr>
          <a:xfrm>
            <a:off x="6263640" y="875108"/>
            <a:ext cx="5303520" cy="5547360"/>
          </a:xfrm>
          <a:prstGeom prst="rect">
            <a:avLst/>
          </a:prstGeom>
        </p:spPr>
      </p:pic>
      <p:pic>
        <p:nvPicPr>
          <p:cNvPr id="9" name="Picture 8"/>
          <p:cNvPicPr/>
          <p:nvPr/>
        </p:nvPicPr>
        <p:blipFill>
          <a:blip r:embed="rId4"/>
          <a:stretch>
            <a:fillRect/>
          </a:stretch>
        </p:blipFill>
        <p:spPr>
          <a:xfrm>
            <a:off x="1981200" y="4861560"/>
            <a:ext cx="2743200" cy="5638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1686536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17690" y="1121422"/>
            <a:ext cx="5478780" cy="5623560"/>
          </a:xfrm>
          <a:prstGeom prst="rect">
            <a:avLst/>
          </a:prstGeom>
        </p:spPr>
      </p:pic>
      <p:pic>
        <p:nvPicPr>
          <p:cNvPr id="7" name="Picture 6"/>
          <p:cNvPicPr/>
          <p:nvPr/>
        </p:nvPicPr>
        <p:blipFill>
          <a:blip r:embed="rId3"/>
          <a:stretch>
            <a:fillRect/>
          </a:stretch>
        </p:blipFill>
        <p:spPr>
          <a:xfrm>
            <a:off x="5938034" y="1041766"/>
            <a:ext cx="6253965" cy="1579514"/>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106722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23309" y="1257300"/>
            <a:ext cx="5570220" cy="5760720"/>
          </a:xfrm>
          <a:prstGeom prst="rect">
            <a:avLst/>
          </a:prstGeom>
        </p:spPr>
      </p:pic>
      <p:pic>
        <p:nvPicPr>
          <p:cNvPr id="8" name="Picture 7"/>
          <p:cNvPicPr/>
          <p:nvPr/>
        </p:nvPicPr>
        <p:blipFill>
          <a:blip r:embed="rId3"/>
          <a:stretch>
            <a:fillRect/>
          </a:stretch>
        </p:blipFill>
        <p:spPr>
          <a:xfrm>
            <a:off x="5907240" y="1041766"/>
            <a:ext cx="6162840" cy="14227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2852841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628650" y="1005840"/>
            <a:ext cx="5440680" cy="5852160"/>
          </a:xfrm>
          <a:prstGeom prst="rect">
            <a:avLst/>
          </a:prstGeom>
        </p:spPr>
      </p:pic>
      <p:pic>
        <p:nvPicPr>
          <p:cNvPr id="7" name="Picture 6"/>
          <p:cNvPicPr/>
          <p:nvPr/>
        </p:nvPicPr>
        <p:blipFill>
          <a:blip r:embed="rId3"/>
          <a:stretch>
            <a:fillRect/>
          </a:stretch>
        </p:blipFill>
        <p:spPr>
          <a:xfrm>
            <a:off x="5213019" y="3069773"/>
            <a:ext cx="6848352" cy="1510936"/>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3216439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648938" y="89917"/>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accent2"/>
                </a:solidFill>
                <a:latin typeface="Garamond" panose="02020404030301010803" pitchFamily="18" charset="0"/>
                <a:cs typeface="Arial" panose="020B0604020202020204" pitchFamily="34" charset="0"/>
              </a:rPr>
              <a:t>BUSINESS PROBLEM</a:t>
            </a:r>
            <a:endParaRPr lang="en-US"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428592" y="1153664"/>
            <a:ext cx="928073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400" dirty="0">
                <a:latin typeface="Arial" panose="020B0604020202020204" pitchFamily="34" charset="0"/>
                <a:ea typeface="+mn-lt"/>
                <a:cs typeface="Arial" panose="020B0604020202020204" pitchFamily="34" charset="0"/>
              </a:rPr>
              <a:t>A US-based housing company named Surprise Housing has decided  to enter the Australian market.</a:t>
            </a:r>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p>
            <a:pPr marL="457200" indent="-457200" algn="just">
              <a:buFont typeface="Arial"/>
              <a:buChar char="•"/>
            </a:pPr>
            <a:r>
              <a:rPr lang="en-US" sz="2400" dirty="0">
                <a:latin typeface="Arial" panose="020B0604020202020204" pitchFamily="34" charset="0"/>
                <a:cs typeface="Arial" panose="020B0604020202020204" pitchFamily="34" charset="0"/>
              </a:rPr>
              <a:t>The company uses data analytics to  purchase houses at a price below their actual values and flip them  at a higher price. For the same purpose, the company has collected  a data set from the sale of houses in Australia.</a:t>
            </a:r>
            <a:endParaRPr lang="en-US" sz="2400" dirty="0">
              <a:latin typeface="Arial" panose="020B0604020202020204" pitchFamily="34" charset="0"/>
              <a:ea typeface="+mn-lt"/>
              <a:cs typeface="Arial" panose="020B0604020202020204" pitchFamily="34" charset="0"/>
            </a:endParaRPr>
          </a:p>
          <a:p>
            <a:pPr marL="457200" indent="-457200" algn="just">
              <a:buFont typeface="Arial"/>
              <a:buChar char="•"/>
            </a:pPr>
            <a:endParaRPr lang="en-US" sz="2400" dirty="0">
              <a:latin typeface="Arial" panose="020B0604020202020204" pitchFamily="34" charset="0"/>
              <a:cs typeface="Arial" panose="020B0604020202020204" pitchFamily="34" charset="0"/>
            </a:endParaRPr>
          </a:p>
          <a:p>
            <a:pPr marL="457200" indent="-457200" algn="just">
              <a:buFont typeface="Arial"/>
              <a:buChar char="•"/>
            </a:pPr>
            <a:r>
              <a:rPr lang="en-US" sz="2400" dirty="0">
                <a:latin typeface="Arial" panose="020B0604020202020204" pitchFamily="34" charset="0"/>
                <a:ea typeface="+mn-lt"/>
                <a:cs typeface="Arial" panose="020B0604020202020204" pitchFamily="34" charset="0"/>
              </a:rPr>
              <a:t>We are required to build a model using Machine Learning in order  to predict the actual value of the prospective properties and decide  whether to invest in them or not.</a:t>
            </a:r>
          </a:p>
        </p:txBody>
      </p:sp>
      <p:sp>
        <p:nvSpPr>
          <p:cNvPr id="6" name="Slide Number Placeholder 5"/>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729010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689610" y="1041766"/>
            <a:ext cx="5509260" cy="5638800"/>
          </a:xfrm>
          <a:prstGeom prst="rect">
            <a:avLst/>
          </a:prstGeom>
        </p:spPr>
      </p:pic>
      <p:pic>
        <p:nvPicPr>
          <p:cNvPr id="8" name="Picture 7"/>
          <p:cNvPicPr/>
          <p:nvPr/>
        </p:nvPicPr>
        <p:blipFill>
          <a:blip r:embed="rId3"/>
          <a:stretch>
            <a:fillRect/>
          </a:stretch>
        </p:blipFill>
        <p:spPr>
          <a:xfrm>
            <a:off x="6198869" y="964187"/>
            <a:ext cx="6123759" cy="1361002"/>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2964229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422412" y="874564"/>
            <a:ext cx="5379720" cy="5334000"/>
          </a:xfrm>
          <a:prstGeom prst="rect">
            <a:avLst/>
          </a:prstGeom>
        </p:spPr>
      </p:pic>
      <p:pic>
        <p:nvPicPr>
          <p:cNvPr id="7" name="Picture 6"/>
          <p:cNvPicPr/>
          <p:nvPr/>
        </p:nvPicPr>
        <p:blipFill>
          <a:blip r:embed="rId3"/>
          <a:stretch>
            <a:fillRect/>
          </a:stretch>
        </p:blipFill>
        <p:spPr>
          <a:xfrm>
            <a:off x="5802131" y="778875"/>
            <a:ext cx="6032817" cy="1772735"/>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1199422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773679" y="990600"/>
            <a:ext cx="5265420" cy="5554980"/>
          </a:xfrm>
          <a:prstGeom prst="rect">
            <a:avLst/>
          </a:prstGeom>
        </p:spPr>
      </p:pic>
      <p:pic>
        <p:nvPicPr>
          <p:cNvPr id="8" name="Picture 7"/>
          <p:cNvPicPr/>
          <p:nvPr/>
        </p:nvPicPr>
        <p:blipFill>
          <a:blip r:embed="rId3"/>
          <a:stretch>
            <a:fillRect/>
          </a:stretch>
        </p:blipFill>
        <p:spPr>
          <a:xfrm>
            <a:off x="6268343" y="621351"/>
            <a:ext cx="5819154" cy="1372912"/>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1279974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69570" y="1041766"/>
            <a:ext cx="5547360" cy="5471160"/>
          </a:xfrm>
          <a:prstGeom prst="rect">
            <a:avLst/>
          </a:prstGeom>
        </p:spPr>
      </p:pic>
      <p:pic>
        <p:nvPicPr>
          <p:cNvPr id="7" name="Picture 6"/>
          <p:cNvPicPr/>
          <p:nvPr/>
        </p:nvPicPr>
        <p:blipFill>
          <a:blip r:embed="rId3"/>
          <a:stretch>
            <a:fillRect/>
          </a:stretch>
        </p:blipFill>
        <p:spPr>
          <a:xfrm>
            <a:off x="5916929" y="763636"/>
            <a:ext cx="6074773" cy="176185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12161871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816123" y="1049627"/>
            <a:ext cx="5372100" cy="5356860"/>
          </a:xfrm>
          <a:prstGeom prst="rect">
            <a:avLst/>
          </a:prstGeom>
        </p:spPr>
      </p:pic>
      <p:pic>
        <p:nvPicPr>
          <p:cNvPr id="8" name="Picture 7"/>
          <p:cNvPicPr/>
          <p:nvPr/>
        </p:nvPicPr>
        <p:blipFill>
          <a:blip r:embed="rId3"/>
          <a:stretch>
            <a:fillRect/>
          </a:stretch>
        </p:blipFill>
        <p:spPr>
          <a:xfrm>
            <a:off x="6307644" y="939878"/>
            <a:ext cx="5884355" cy="1411436"/>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2548184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1088164" y="1140294"/>
            <a:ext cx="5021580" cy="5593080"/>
          </a:xfrm>
          <a:prstGeom prst="rect">
            <a:avLst/>
          </a:prstGeom>
        </p:spPr>
      </p:pic>
      <p:pic>
        <p:nvPicPr>
          <p:cNvPr id="7" name="Picture 6"/>
          <p:cNvPicPr/>
          <p:nvPr/>
        </p:nvPicPr>
        <p:blipFill>
          <a:blip r:embed="rId3"/>
          <a:stretch>
            <a:fillRect/>
          </a:stretch>
        </p:blipFill>
        <p:spPr>
          <a:xfrm>
            <a:off x="6479779" y="1041766"/>
            <a:ext cx="5450963" cy="13008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2540001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25385" y="1041766"/>
            <a:ext cx="5455920" cy="5745480"/>
          </a:xfrm>
          <a:prstGeom prst="rect">
            <a:avLst/>
          </a:prstGeom>
        </p:spPr>
      </p:pic>
      <p:pic>
        <p:nvPicPr>
          <p:cNvPr id="8" name="Picture 7"/>
          <p:cNvPicPr/>
          <p:nvPr/>
        </p:nvPicPr>
        <p:blipFill>
          <a:blip r:embed="rId3"/>
          <a:stretch>
            <a:fillRect/>
          </a:stretch>
        </p:blipFill>
        <p:spPr>
          <a:xfrm>
            <a:off x="6751320" y="1580941"/>
            <a:ext cx="4290060" cy="43053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813076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39090" y="1245870"/>
            <a:ext cx="4274820" cy="4366260"/>
          </a:xfrm>
          <a:prstGeom prst="rect">
            <a:avLst/>
          </a:prstGeom>
        </p:spPr>
      </p:pic>
      <p:pic>
        <p:nvPicPr>
          <p:cNvPr id="7" name="Picture 6"/>
          <p:cNvPicPr/>
          <p:nvPr/>
        </p:nvPicPr>
        <p:blipFill>
          <a:blip r:embed="rId3"/>
          <a:stretch>
            <a:fillRect/>
          </a:stretch>
        </p:blipFill>
        <p:spPr>
          <a:xfrm>
            <a:off x="4966821" y="1462007"/>
            <a:ext cx="4373880" cy="38100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638809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58</a:t>
            </a:fld>
            <a:endParaRPr lang="en-US"/>
          </a:p>
        </p:txBody>
      </p:sp>
      <p:pic>
        <p:nvPicPr>
          <p:cNvPr id="3" name="Picture 2"/>
          <p:cNvPicPr/>
          <p:nvPr/>
        </p:nvPicPr>
        <p:blipFill>
          <a:blip r:embed="rId2"/>
          <a:stretch>
            <a:fillRect/>
          </a:stretch>
        </p:blipFill>
        <p:spPr>
          <a:xfrm>
            <a:off x="881967" y="1583358"/>
            <a:ext cx="4678680" cy="4541520"/>
          </a:xfrm>
          <a:prstGeom prst="rect">
            <a:avLst/>
          </a:prstGeom>
        </p:spPr>
      </p:pic>
      <p:sp>
        <p:nvSpPr>
          <p:cNvPr id="6" name="TextBox 5"/>
          <p:cNvSpPr txBox="1"/>
          <p:nvPr/>
        </p:nvSpPr>
        <p:spPr>
          <a:xfrm>
            <a:off x="478564" y="393107"/>
            <a:ext cx="5255664"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7" name="Picture 6"/>
          <p:cNvPicPr>
            <a:picLocks noChangeAspect="1"/>
          </p:cNvPicPr>
          <p:nvPr/>
        </p:nvPicPr>
        <p:blipFill>
          <a:blip r:embed="rId3"/>
          <a:stretch>
            <a:fillRect/>
          </a:stretch>
        </p:blipFill>
        <p:spPr>
          <a:xfrm>
            <a:off x="5496757" y="1649732"/>
            <a:ext cx="4206605" cy="4054191"/>
          </a:xfrm>
          <a:prstGeom prst="rect">
            <a:avLst/>
          </a:prstGeom>
        </p:spPr>
      </p:pic>
    </p:spTree>
    <p:extLst>
      <p:ext uri="{BB962C8B-B14F-4D97-AF65-F5344CB8AC3E}">
        <p14:creationId xmlns:p14="http://schemas.microsoft.com/office/powerpoint/2010/main" val="3710617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10" name="Picture 9"/>
          <p:cNvPicPr/>
          <p:nvPr/>
        </p:nvPicPr>
        <p:blipFill>
          <a:blip r:embed="rId2"/>
          <a:stretch>
            <a:fillRect/>
          </a:stretch>
        </p:blipFill>
        <p:spPr>
          <a:xfrm>
            <a:off x="840301" y="1630680"/>
            <a:ext cx="4290060" cy="4358640"/>
          </a:xfrm>
          <a:prstGeom prst="rect">
            <a:avLst/>
          </a:prstGeom>
        </p:spPr>
      </p:pic>
      <p:pic>
        <p:nvPicPr>
          <p:cNvPr id="11" name="Picture 10"/>
          <p:cNvPicPr/>
          <p:nvPr/>
        </p:nvPicPr>
        <p:blipFill>
          <a:blip r:embed="rId3"/>
          <a:stretch>
            <a:fillRect/>
          </a:stretch>
        </p:blipFill>
        <p:spPr>
          <a:xfrm>
            <a:off x="5370427" y="1748790"/>
            <a:ext cx="4541520" cy="412242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59</a:t>
            </a:fld>
            <a:endParaRPr lang="en-US"/>
          </a:p>
        </p:txBody>
      </p:sp>
    </p:spTree>
    <p:extLst>
      <p:ext uri="{BB962C8B-B14F-4D97-AF65-F5344CB8AC3E}">
        <p14:creationId xmlns:p14="http://schemas.microsoft.com/office/powerpoint/2010/main" val="2379537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CONCEPTUAL BACKGROUND OF THE  DOMAIN PROBLEM</a:t>
            </a:r>
            <a:endParaRPr lang="en-US" sz="3200" b="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2" y="1570702"/>
            <a:ext cx="958426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real estate the value of property usually increases with time as seen in many countries. One of the causes for this is due to rising population. </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For example if audience is mainly concerned of commercial purpose. Then the property which is located in densely populated area will be sold very fast and at high prices compared to the one located at remote place.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82985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544435" y="1684020"/>
            <a:ext cx="4282440" cy="4366260"/>
          </a:xfrm>
          <a:prstGeom prst="rect">
            <a:avLst/>
          </a:prstGeom>
        </p:spPr>
      </p:pic>
      <p:pic>
        <p:nvPicPr>
          <p:cNvPr id="7" name="Picture 6"/>
          <p:cNvPicPr/>
          <p:nvPr/>
        </p:nvPicPr>
        <p:blipFill>
          <a:blip r:embed="rId3"/>
          <a:stretch>
            <a:fillRect/>
          </a:stretch>
        </p:blipFill>
        <p:spPr>
          <a:xfrm>
            <a:off x="5197053" y="1684020"/>
            <a:ext cx="4709160" cy="417576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60</a:t>
            </a:fld>
            <a:endParaRPr lang="en-US"/>
          </a:p>
        </p:txBody>
      </p:sp>
    </p:spTree>
    <p:extLst>
      <p:ext uri="{BB962C8B-B14F-4D97-AF65-F5344CB8AC3E}">
        <p14:creationId xmlns:p14="http://schemas.microsoft.com/office/powerpoint/2010/main" val="2530484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61</a:t>
            </a:fld>
            <a:endParaRPr lang="en-US"/>
          </a:p>
        </p:txBody>
      </p:sp>
      <p:pic>
        <p:nvPicPr>
          <p:cNvPr id="3" name="Picture 2"/>
          <p:cNvPicPr/>
          <p:nvPr/>
        </p:nvPicPr>
        <p:blipFill>
          <a:blip r:embed="rId2"/>
          <a:stretch>
            <a:fillRect/>
          </a:stretch>
        </p:blipFill>
        <p:spPr>
          <a:xfrm>
            <a:off x="758866" y="1952099"/>
            <a:ext cx="4511040" cy="4404360"/>
          </a:xfrm>
          <a:prstGeom prst="rect">
            <a:avLst/>
          </a:prstGeom>
        </p:spPr>
      </p:pic>
      <p:sp>
        <p:nvSpPr>
          <p:cNvPr id="5" name="TextBox 4"/>
          <p:cNvSpPr txBox="1"/>
          <p:nvPr/>
        </p:nvSpPr>
        <p:spPr>
          <a:xfrm>
            <a:off x="358923" y="427290"/>
            <a:ext cx="5759866"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6" name="Picture 5"/>
          <p:cNvPicPr/>
          <p:nvPr/>
        </p:nvPicPr>
        <p:blipFill>
          <a:blip r:embed="rId3"/>
          <a:stretch>
            <a:fillRect/>
          </a:stretch>
        </p:blipFill>
        <p:spPr>
          <a:xfrm>
            <a:off x="4781445" y="1952099"/>
            <a:ext cx="4297680" cy="4229100"/>
          </a:xfrm>
          <a:prstGeom prst="rect">
            <a:avLst/>
          </a:prstGeom>
        </p:spPr>
      </p:pic>
    </p:spTree>
    <p:extLst>
      <p:ext uri="{BB962C8B-B14F-4D97-AF65-F5344CB8AC3E}">
        <p14:creationId xmlns:p14="http://schemas.microsoft.com/office/powerpoint/2010/main" val="34557059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10" name="Picture 9"/>
          <p:cNvPicPr/>
          <p:nvPr/>
        </p:nvPicPr>
        <p:blipFill>
          <a:blip r:embed="rId2"/>
          <a:stretch>
            <a:fillRect/>
          </a:stretch>
        </p:blipFill>
        <p:spPr>
          <a:xfrm>
            <a:off x="218309" y="1928206"/>
            <a:ext cx="4663440" cy="4419600"/>
          </a:xfrm>
          <a:prstGeom prst="rect">
            <a:avLst/>
          </a:prstGeom>
        </p:spPr>
      </p:pic>
      <p:pic>
        <p:nvPicPr>
          <p:cNvPr id="11" name="Picture 10"/>
          <p:cNvPicPr/>
          <p:nvPr/>
        </p:nvPicPr>
        <p:blipFill>
          <a:blip r:embed="rId3"/>
          <a:stretch>
            <a:fillRect/>
          </a:stretch>
        </p:blipFill>
        <p:spPr>
          <a:xfrm>
            <a:off x="4952466" y="1911322"/>
            <a:ext cx="4533900" cy="41300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3096009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213360" y="1611630"/>
            <a:ext cx="4297680" cy="4472940"/>
          </a:xfrm>
          <a:prstGeom prst="rect">
            <a:avLst/>
          </a:prstGeom>
        </p:spPr>
      </p:pic>
      <p:pic>
        <p:nvPicPr>
          <p:cNvPr id="7" name="Picture 6"/>
          <p:cNvPicPr/>
          <p:nvPr/>
        </p:nvPicPr>
        <p:blipFill>
          <a:blip r:embed="rId3"/>
          <a:stretch>
            <a:fillRect/>
          </a:stretch>
        </p:blipFill>
        <p:spPr>
          <a:xfrm>
            <a:off x="4225290" y="1748790"/>
            <a:ext cx="4541520" cy="419862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63</a:t>
            </a:fld>
            <a:endParaRPr lang="en-US"/>
          </a:p>
        </p:txBody>
      </p:sp>
      <p:pic>
        <p:nvPicPr>
          <p:cNvPr id="8" name="Picture 7"/>
          <p:cNvPicPr/>
          <p:nvPr/>
        </p:nvPicPr>
        <p:blipFill rotWithShape="1">
          <a:blip r:embed="rId4"/>
          <a:srcRect r="14137"/>
          <a:stretch/>
        </p:blipFill>
        <p:spPr>
          <a:xfrm>
            <a:off x="8138384" y="1725930"/>
            <a:ext cx="3644313" cy="4358640"/>
          </a:xfrm>
          <a:prstGeom prst="rect">
            <a:avLst/>
          </a:prstGeom>
        </p:spPr>
      </p:pic>
    </p:spTree>
    <p:extLst>
      <p:ext uri="{BB962C8B-B14F-4D97-AF65-F5344CB8AC3E}">
        <p14:creationId xmlns:p14="http://schemas.microsoft.com/office/powerpoint/2010/main" val="3360671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8" name="Picture 7"/>
          <p:cNvPicPr/>
          <p:nvPr/>
        </p:nvPicPr>
        <p:blipFill>
          <a:blip r:embed="rId2"/>
          <a:stretch>
            <a:fillRect/>
          </a:stretch>
        </p:blipFill>
        <p:spPr>
          <a:xfrm>
            <a:off x="1062990" y="1619250"/>
            <a:ext cx="4122420" cy="4495800"/>
          </a:xfrm>
          <a:prstGeom prst="rect">
            <a:avLst/>
          </a:prstGeom>
        </p:spPr>
      </p:pic>
      <p:pic>
        <p:nvPicPr>
          <p:cNvPr id="10" name="Picture 9"/>
          <p:cNvPicPr/>
          <p:nvPr/>
        </p:nvPicPr>
        <p:blipFill>
          <a:blip r:embed="rId3"/>
          <a:stretch>
            <a:fillRect/>
          </a:stretch>
        </p:blipFill>
        <p:spPr>
          <a:xfrm>
            <a:off x="5855970" y="2354580"/>
            <a:ext cx="3870960" cy="21488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4131450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94360" y="1041766"/>
            <a:ext cx="5501640" cy="5676900"/>
          </a:xfrm>
          <a:prstGeom prst="rect">
            <a:avLst/>
          </a:prstGeom>
        </p:spPr>
      </p:pic>
      <p:pic>
        <p:nvPicPr>
          <p:cNvPr id="6" name="Picture 5"/>
          <p:cNvPicPr/>
          <p:nvPr/>
        </p:nvPicPr>
        <p:blipFill>
          <a:blip r:embed="rId3"/>
          <a:stretch>
            <a:fillRect/>
          </a:stretch>
        </p:blipFill>
        <p:spPr>
          <a:xfrm>
            <a:off x="6701790" y="1253490"/>
            <a:ext cx="4884420" cy="435102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2906767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66</a:t>
            </a:fld>
            <a:endParaRPr lang="en-US"/>
          </a:p>
        </p:txBody>
      </p:sp>
    </p:spTree>
    <p:extLst>
      <p:ext uri="{BB962C8B-B14F-4D97-AF65-F5344CB8AC3E}">
        <p14:creationId xmlns:p14="http://schemas.microsoft.com/office/powerpoint/2010/main" val="2751849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67</a:t>
            </a:fld>
            <a:endParaRPr lang="en-US"/>
          </a:p>
        </p:txBody>
      </p:sp>
    </p:spTree>
    <p:extLst>
      <p:ext uri="{BB962C8B-B14F-4D97-AF65-F5344CB8AC3E}">
        <p14:creationId xmlns:p14="http://schemas.microsoft.com/office/powerpoint/2010/main" val="4123840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68</a:t>
            </a:fld>
            <a:endParaRPr lang="en-US"/>
          </a:p>
        </p:txBody>
      </p:sp>
    </p:spTree>
    <p:extLst>
      <p:ext uri="{BB962C8B-B14F-4D97-AF65-F5344CB8AC3E}">
        <p14:creationId xmlns:p14="http://schemas.microsoft.com/office/powerpoint/2010/main" val="2772682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4450080" cy="4091940"/>
          </a:xfrm>
          <a:prstGeom prst="rect">
            <a:avLst/>
          </a:prstGeom>
        </p:spPr>
      </p:pic>
      <p:pic>
        <p:nvPicPr>
          <p:cNvPr id="6" name="Picture 5"/>
          <p:cNvPicPr/>
          <p:nvPr/>
        </p:nvPicPr>
        <p:blipFill>
          <a:blip r:embed="rId3"/>
          <a:stretch>
            <a:fillRect/>
          </a:stretch>
        </p:blipFill>
        <p:spPr>
          <a:xfrm>
            <a:off x="4142014" y="213151"/>
            <a:ext cx="5440680" cy="5844540"/>
          </a:xfrm>
          <a:prstGeom prst="rect">
            <a:avLst/>
          </a:prstGeom>
        </p:spPr>
      </p:pic>
      <p:pic>
        <p:nvPicPr>
          <p:cNvPr id="9" name="Picture 8"/>
          <p:cNvPicPr/>
          <p:nvPr/>
        </p:nvPicPr>
        <p:blipFill>
          <a:blip r:embed="rId4"/>
          <a:stretch>
            <a:fillRect/>
          </a:stretch>
        </p:blipFill>
        <p:spPr>
          <a:xfrm>
            <a:off x="7883979" y="1980110"/>
            <a:ext cx="4203518" cy="1163683"/>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69</a:t>
            </a:fld>
            <a:endParaRPr lang="en-US"/>
          </a:p>
        </p:txBody>
      </p:sp>
    </p:spTree>
    <p:extLst>
      <p:ext uri="{BB962C8B-B14F-4D97-AF65-F5344CB8AC3E}">
        <p14:creationId xmlns:p14="http://schemas.microsoft.com/office/powerpoint/2010/main" val="207617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7</a:t>
            </a:fld>
            <a:endParaRPr lang="en-US"/>
          </a:p>
        </p:txBody>
      </p:sp>
      <p:sp>
        <p:nvSpPr>
          <p:cNvPr id="3" name="Rectangle 2"/>
          <p:cNvSpPr/>
          <p:nvPr/>
        </p:nvSpPr>
        <p:spPr>
          <a:xfrm>
            <a:off x="689360" y="1376051"/>
            <a:ext cx="8454640" cy="4401205"/>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value of property also depends on the proximity of the property, its size its neighbourhood and audience for which the property is subjected to be sold. </a:t>
            </a:r>
          </a:p>
          <a:p>
            <a:endParaRPr lang="en-IN"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Similarly if audience is concerned only on living place then property with less dense area having large area with all services will be sold at higher prices.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113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464321" y="1041766"/>
            <a:ext cx="5524500" cy="5829300"/>
          </a:xfrm>
          <a:prstGeom prst="rect">
            <a:avLst/>
          </a:prstGeom>
        </p:spPr>
      </p:pic>
      <p:pic>
        <p:nvPicPr>
          <p:cNvPr id="8" name="Picture 7"/>
          <p:cNvPicPr/>
          <p:nvPr/>
        </p:nvPicPr>
        <p:blipFill>
          <a:blip r:embed="rId3"/>
          <a:stretch>
            <a:fillRect/>
          </a:stretch>
        </p:blipFill>
        <p:spPr>
          <a:xfrm>
            <a:off x="6068935" y="879647"/>
            <a:ext cx="5800848" cy="1611004"/>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70</a:t>
            </a:fld>
            <a:endParaRPr lang="en-US"/>
          </a:p>
        </p:txBody>
      </p:sp>
    </p:spTree>
    <p:extLst>
      <p:ext uri="{BB962C8B-B14F-4D97-AF65-F5344CB8AC3E}">
        <p14:creationId xmlns:p14="http://schemas.microsoft.com/office/powerpoint/2010/main" val="4141404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704423" y="1077038"/>
            <a:ext cx="5471160" cy="5829300"/>
          </a:xfrm>
          <a:prstGeom prst="rect">
            <a:avLst/>
          </a:prstGeom>
        </p:spPr>
      </p:pic>
      <p:pic>
        <p:nvPicPr>
          <p:cNvPr id="6" name="Picture 5"/>
          <p:cNvPicPr/>
          <p:nvPr/>
        </p:nvPicPr>
        <p:blipFill>
          <a:blip r:embed="rId3"/>
          <a:stretch>
            <a:fillRect/>
          </a:stretch>
        </p:blipFill>
        <p:spPr>
          <a:xfrm>
            <a:off x="6268610" y="1041766"/>
            <a:ext cx="5766635" cy="1309548"/>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71</a:t>
            </a:fld>
            <a:endParaRPr lang="en-US"/>
          </a:p>
        </p:txBody>
      </p:sp>
    </p:spTree>
    <p:extLst>
      <p:ext uri="{BB962C8B-B14F-4D97-AF65-F5344CB8AC3E}">
        <p14:creationId xmlns:p14="http://schemas.microsoft.com/office/powerpoint/2010/main" val="3284287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28800" y="1041766"/>
            <a:ext cx="5509260" cy="5836920"/>
          </a:xfrm>
          <a:prstGeom prst="rect">
            <a:avLst/>
          </a:prstGeom>
        </p:spPr>
      </p:pic>
      <p:pic>
        <p:nvPicPr>
          <p:cNvPr id="8" name="Picture 7"/>
          <p:cNvPicPr/>
          <p:nvPr/>
        </p:nvPicPr>
        <p:blipFill>
          <a:blip r:embed="rId3"/>
          <a:stretch>
            <a:fillRect/>
          </a:stretch>
        </p:blipFill>
        <p:spPr>
          <a:xfrm>
            <a:off x="5934454" y="839729"/>
            <a:ext cx="6344632" cy="1589961"/>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72</a:t>
            </a:fld>
            <a:endParaRPr lang="en-US"/>
          </a:p>
        </p:txBody>
      </p:sp>
    </p:spTree>
    <p:extLst>
      <p:ext uri="{BB962C8B-B14F-4D97-AF65-F5344CB8AC3E}">
        <p14:creationId xmlns:p14="http://schemas.microsoft.com/office/powerpoint/2010/main" val="1020434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1012268"/>
            <a:ext cx="5570220" cy="5730240"/>
          </a:xfrm>
          <a:prstGeom prst="rect">
            <a:avLst/>
          </a:prstGeom>
        </p:spPr>
      </p:pic>
      <p:pic>
        <p:nvPicPr>
          <p:cNvPr id="6" name="Picture 5"/>
          <p:cNvPicPr/>
          <p:nvPr/>
        </p:nvPicPr>
        <p:blipFill>
          <a:blip r:embed="rId3"/>
          <a:stretch>
            <a:fillRect/>
          </a:stretch>
        </p:blipFill>
        <p:spPr>
          <a:xfrm>
            <a:off x="6232910" y="1041766"/>
            <a:ext cx="5959089" cy="15446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15387813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35387" y="1041766"/>
            <a:ext cx="5509260" cy="5692140"/>
          </a:xfrm>
          <a:prstGeom prst="rect">
            <a:avLst/>
          </a:prstGeom>
        </p:spPr>
      </p:pic>
      <p:pic>
        <p:nvPicPr>
          <p:cNvPr id="8" name="Picture 7"/>
          <p:cNvPicPr/>
          <p:nvPr/>
        </p:nvPicPr>
        <p:blipFill>
          <a:blip r:embed="rId3"/>
          <a:stretch>
            <a:fillRect/>
          </a:stretch>
        </p:blipFill>
        <p:spPr>
          <a:xfrm>
            <a:off x="5963132" y="1041765"/>
            <a:ext cx="6228867" cy="1527263"/>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74</a:t>
            </a:fld>
            <a:endParaRPr lang="en-US"/>
          </a:p>
        </p:txBody>
      </p:sp>
    </p:spTree>
    <p:extLst>
      <p:ext uri="{BB962C8B-B14F-4D97-AF65-F5344CB8AC3E}">
        <p14:creationId xmlns:p14="http://schemas.microsoft.com/office/powerpoint/2010/main" val="42403643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412584" y="1193759"/>
            <a:ext cx="5478780" cy="5585460"/>
          </a:xfrm>
          <a:prstGeom prst="rect">
            <a:avLst/>
          </a:prstGeom>
        </p:spPr>
      </p:pic>
      <p:pic>
        <p:nvPicPr>
          <p:cNvPr id="6" name="Picture 5"/>
          <p:cNvPicPr/>
          <p:nvPr/>
        </p:nvPicPr>
        <p:blipFill>
          <a:blip r:embed="rId3"/>
          <a:stretch>
            <a:fillRect/>
          </a:stretch>
        </p:blipFill>
        <p:spPr>
          <a:xfrm>
            <a:off x="6641151" y="1193759"/>
            <a:ext cx="5420220" cy="1784572"/>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700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635238" y="899160"/>
            <a:ext cx="5478780" cy="5547360"/>
          </a:xfrm>
          <a:prstGeom prst="rect">
            <a:avLst/>
          </a:prstGeom>
        </p:spPr>
      </p:pic>
      <p:pic>
        <p:nvPicPr>
          <p:cNvPr id="8" name="Picture 7"/>
          <p:cNvPicPr/>
          <p:nvPr/>
        </p:nvPicPr>
        <p:blipFill>
          <a:blip r:embed="rId3"/>
          <a:stretch>
            <a:fillRect/>
          </a:stretch>
        </p:blipFill>
        <p:spPr>
          <a:xfrm>
            <a:off x="6504524" y="899160"/>
            <a:ext cx="5295589" cy="964474"/>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76</a:t>
            </a:fld>
            <a:endParaRPr lang="en-US"/>
          </a:p>
        </p:txBody>
      </p:sp>
    </p:spTree>
    <p:extLst>
      <p:ext uri="{BB962C8B-B14F-4D97-AF65-F5344CB8AC3E}">
        <p14:creationId xmlns:p14="http://schemas.microsoft.com/office/powerpoint/2010/main" val="23637468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1041766"/>
            <a:ext cx="5463540" cy="5654040"/>
          </a:xfrm>
          <a:prstGeom prst="rect">
            <a:avLst/>
          </a:prstGeom>
        </p:spPr>
      </p:pic>
      <p:pic>
        <p:nvPicPr>
          <p:cNvPr id="6" name="Picture 5"/>
          <p:cNvPicPr/>
          <p:nvPr/>
        </p:nvPicPr>
        <p:blipFill>
          <a:blip r:embed="rId3"/>
          <a:stretch>
            <a:fillRect/>
          </a:stretch>
        </p:blipFill>
        <p:spPr>
          <a:xfrm>
            <a:off x="6252790" y="752205"/>
            <a:ext cx="5791164" cy="1494605"/>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2405739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226927" y="1672590"/>
            <a:ext cx="5486400" cy="4160520"/>
          </a:xfrm>
          <a:prstGeom prst="rect">
            <a:avLst/>
          </a:prstGeom>
        </p:spPr>
      </p:pic>
      <p:pic>
        <p:nvPicPr>
          <p:cNvPr id="8" name="Picture 7"/>
          <p:cNvPicPr/>
          <p:nvPr/>
        </p:nvPicPr>
        <p:blipFill>
          <a:blip r:embed="rId3"/>
          <a:stretch>
            <a:fillRect/>
          </a:stretch>
        </p:blipFill>
        <p:spPr>
          <a:xfrm>
            <a:off x="6096000" y="1733550"/>
            <a:ext cx="5562600" cy="40995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78</a:t>
            </a:fld>
            <a:endParaRPr lang="en-US"/>
          </a:p>
        </p:txBody>
      </p:sp>
    </p:spTree>
    <p:extLst>
      <p:ext uri="{BB962C8B-B14F-4D97-AF65-F5344CB8AC3E}">
        <p14:creationId xmlns:p14="http://schemas.microsoft.com/office/powerpoint/2010/main" val="42380942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209550" y="1402080"/>
            <a:ext cx="5524500" cy="4320540"/>
          </a:xfrm>
          <a:prstGeom prst="rect">
            <a:avLst/>
          </a:prstGeom>
        </p:spPr>
      </p:pic>
      <p:pic>
        <p:nvPicPr>
          <p:cNvPr id="6" name="Picture 5"/>
          <p:cNvPicPr/>
          <p:nvPr/>
        </p:nvPicPr>
        <p:blipFill>
          <a:blip r:embed="rId3"/>
          <a:stretch>
            <a:fillRect/>
          </a:stretch>
        </p:blipFill>
        <p:spPr>
          <a:xfrm>
            <a:off x="5734050" y="1535430"/>
            <a:ext cx="5577840" cy="40538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79</a:t>
            </a:fld>
            <a:endParaRPr lang="en-US"/>
          </a:p>
        </p:txBody>
      </p:sp>
    </p:spTree>
    <p:extLst>
      <p:ext uri="{BB962C8B-B14F-4D97-AF65-F5344CB8AC3E}">
        <p14:creationId xmlns:p14="http://schemas.microsoft.com/office/powerpoint/2010/main" val="3909355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REVIEW OF LITERATURE</a:t>
            </a:r>
            <a:endParaRPr lang="en-US" sz="3200" b="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041766"/>
            <a:ext cx="9285163"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800" dirty="0">
                <a:latin typeface="Arial" panose="020B0604020202020204" pitchFamily="34" charset="0"/>
                <a:cs typeface="Arial" panose="020B0604020202020204" pitchFamily="34" charset="0"/>
              </a:rPr>
              <a:t>A US-based housing company named Surprise Housing has decided to enter the Australian market. The company uses data analytics to purchase houses at a price below their actual values and flip them at a higher price.</a:t>
            </a:r>
          </a:p>
          <a:p>
            <a:pPr marL="457200" indent="-457200" algn="just">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800" dirty="0">
                <a:latin typeface="Arial" panose="020B0604020202020204" pitchFamily="34" charset="0"/>
                <a:cs typeface="Arial" panose="020B0604020202020204" pitchFamily="34" charset="0"/>
              </a:rPr>
              <a:t>We are required to build a model using Machine Learning in order to predict the actual value of the prospective properties and decide whether to invest in them or not.</a:t>
            </a:r>
          </a:p>
          <a:p>
            <a:pPr marL="457200" indent="-457200" algn="just">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102614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46710" y="1653540"/>
            <a:ext cx="5516880" cy="3550920"/>
          </a:xfrm>
          <a:prstGeom prst="rect">
            <a:avLst/>
          </a:prstGeom>
        </p:spPr>
      </p:pic>
      <p:pic>
        <p:nvPicPr>
          <p:cNvPr id="8" name="Picture 7"/>
          <p:cNvPicPr/>
          <p:nvPr/>
        </p:nvPicPr>
        <p:blipFill>
          <a:blip r:embed="rId3"/>
          <a:stretch>
            <a:fillRect/>
          </a:stretch>
        </p:blipFill>
        <p:spPr>
          <a:xfrm>
            <a:off x="5863590" y="876300"/>
            <a:ext cx="5669280" cy="5105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80</a:t>
            </a:fld>
            <a:endParaRPr lang="en-US"/>
          </a:p>
        </p:txBody>
      </p:sp>
    </p:spTree>
    <p:extLst>
      <p:ext uri="{BB962C8B-B14F-4D97-AF65-F5344CB8AC3E}">
        <p14:creationId xmlns:p14="http://schemas.microsoft.com/office/powerpoint/2010/main" val="33616532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BC8D9-2E35-4B42-9609-FA1080A7693A}"/>
              </a:ext>
            </a:extLst>
          </p:cNvPr>
          <p:cNvSpPr txBox="1"/>
          <p:nvPr/>
        </p:nvSpPr>
        <p:spPr>
          <a:xfrm>
            <a:off x="402921" y="644277"/>
            <a:ext cx="1142791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SET OF ASSUMPTIONS RELATED TO THE PROBLEM UNDER CONSIDERATION</a:t>
            </a:r>
            <a:r>
              <a:rPr lang="en-US" sz="3200" b="1" dirty="0">
                <a:solidFill>
                  <a:schemeClr val="accent2"/>
                </a:solidFill>
                <a:latin typeface="Garamond" panose="02020404030301010803" pitchFamily="18" charset="0"/>
                <a:cs typeface="Arial" panose="020B0604020202020204" pitchFamily="34" charset="0"/>
              </a:rPr>
              <a:t> </a:t>
            </a:r>
          </a:p>
        </p:txBody>
      </p:sp>
      <p:sp>
        <p:nvSpPr>
          <p:cNvPr id="3" name="TextBox 2">
            <a:extLst>
              <a:ext uri="{FF2B5EF4-FFF2-40B4-BE49-F238E27FC236}">
                <a16:creationId xmlns:a16="http://schemas.microsoft.com/office/drawing/2014/main" id="{703F47C6-B071-40D8-9306-58930901812C}"/>
              </a:ext>
            </a:extLst>
          </p:cNvPr>
          <p:cNvSpPr txBox="1"/>
          <p:nvPr/>
        </p:nvSpPr>
        <p:spPr>
          <a:xfrm>
            <a:off x="507304" y="2271386"/>
            <a:ext cx="1132352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2800" dirty="0">
                <a:latin typeface="Arial" panose="020B0604020202020204" pitchFamily="34" charset="0"/>
                <a:cs typeface="Arial" panose="020B0604020202020204" pitchFamily="34" charset="0"/>
              </a:rPr>
              <a:t>By looking into the target variable label we assumed that it was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Regression type of problem.</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observed multicollinearity in between columns so we assumed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that we will be using Principal Component Analysis (PCA).</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also observed that only one single unique value was present in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Utilities column so we assumed that we will be dropping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this columns.</a:t>
            </a:r>
            <a:r>
              <a:rPr lang="en-US" sz="2800"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81</a:t>
            </a:fld>
            <a:endParaRPr lang="en-US"/>
          </a:p>
        </p:txBody>
      </p:sp>
    </p:spTree>
    <p:extLst>
      <p:ext uri="{BB962C8B-B14F-4D97-AF65-F5344CB8AC3E}">
        <p14:creationId xmlns:p14="http://schemas.microsoft.com/office/powerpoint/2010/main" val="34693879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267950" cy="3970318"/>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visualization we interpreted that the target variable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was highly positively correlated with the columns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preprocessing</a:t>
            </a:r>
            <a:r>
              <a:rPr lang="en-IN" sz="2800" dirty="0">
                <a:latin typeface="Arial" panose="020B0604020202020204" pitchFamily="34" charset="0"/>
                <a:cs typeface="Arial" panose="020B0604020202020204" pitchFamily="34" charset="0"/>
              </a:rPr>
              <a:t> we interpreted that data was improper scaled.</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82</a:t>
            </a:fld>
            <a:endParaRPr lang="en-US"/>
          </a:p>
        </p:txBody>
      </p:sp>
    </p:spTree>
    <p:extLst>
      <p:ext uri="{BB962C8B-B14F-4D97-AF65-F5344CB8AC3E}">
        <p14:creationId xmlns:p14="http://schemas.microsoft.com/office/powerpoint/2010/main" val="340956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6096000" y="1324065"/>
            <a:ext cx="5494020" cy="5105400"/>
          </a:xfrm>
          <a:prstGeom prst="rect">
            <a:avLst/>
          </a:prstGeom>
        </p:spPr>
      </p:pic>
      <p:sp>
        <p:nvSpPr>
          <p:cNvPr id="5" name="Rectangle 4"/>
          <p:cNvSpPr/>
          <p:nvPr/>
        </p:nvSpPr>
        <p:spPr>
          <a:xfrm>
            <a:off x="323850" y="2600236"/>
            <a:ext cx="6096000" cy="2246769"/>
          </a:xfrm>
          <a:prstGeom prst="rect">
            <a:avLst/>
          </a:prstGeom>
        </p:spPr>
        <p:txBody>
          <a:bodyPr>
            <a:spAutoFit/>
          </a:bodyPr>
          <a:lstStyle/>
          <a:p>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modeling</a:t>
            </a:r>
            <a:r>
              <a:rPr lang="en-IN" sz="2800" dirty="0">
                <a:latin typeface="Arial" panose="020B0604020202020204" pitchFamily="34" charset="0"/>
                <a:cs typeface="Arial" panose="020B0604020202020204" pitchFamily="34" charset="0"/>
              </a:rPr>
              <a:t> we interpreted that after </a:t>
            </a:r>
            <a:r>
              <a:rPr lang="en-IN" sz="2800" dirty="0" err="1">
                <a:latin typeface="Arial" panose="020B0604020202020204" pitchFamily="34" charset="0"/>
                <a:cs typeface="Arial" panose="020B0604020202020204" pitchFamily="34" charset="0"/>
              </a:rPr>
              <a:t>hyperparameter</a:t>
            </a:r>
            <a:r>
              <a:rPr lang="en-IN" sz="2800" dirty="0">
                <a:latin typeface="Arial" panose="020B0604020202020204" pitchFamily="34" charset="0"/>
                <a:cs typeface="Arial" panose="020B0604020202020204" pitchFamily="34" charset="0"/>
              </a:rPr>
              <a:t> tuning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works best with respect to our model with minimum RMSE of 32302</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83</a:t>
            </a:fld>
            <a:endParaRPr lang="en-US"/>
          </a:p>
        </p:txBody>
      </p:sp>
    </p:spTree>
    <p:extLst>
      <p:ext uri="{BB962C8B-B14F-4D97-AF65-F5344CB8AC3E}">
        <p14:creationId xmlns:p14="http://schemas.microsoft.com/office/powerpoint/2010/main" val="6814141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5678" y="2397947"/>
            <a:ext cx="5514651" cy="1015663"/>
          </a:xfrm>
          <a:prstGeom prst="rect">
            <a:avLst/>
          </a:prstGeom>
        </p:spPr>
        <p:txBody>
          <a:bodyPr wrap="none">
            <a:spAutoFit/>
          </a:bodyPr>
          <a:lstStyle/>
          <a:p>
            <a:pPr algn="ctr"/>
            <a:r>
              <a:rPr lang="en-IN" sz="6000" b="1" dirty="0">
                <a:solidFill>
                  <a:schemeClr val="accent2"/>
                </a:solidFill>
                <a:latin typeface="Garamond" panose="02020404030301010803" pitchFamily="18" charset="0"/>
                <a:cs typeface="Arial" panose="020B0604020202020204" pitchFamily="34" charset="0"/>
              </a:rPr>
              <a:t>CONCLUSION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84</a:t>
            </a:fld>
            <a:endParaRPr lang="en-US"/>
          </a:p>
        </p:txBody>
      </p:sp>
    </p:spTree>
    <p:extLst>
      <p:ext uri="{BB962C8B-B14F-4D97-AF65-F5344CB8AC3E}">
        <p14:creationId xmlns:p14="http://schemas.microsoft.com/office/powerpoint/2010/main" val="3777293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KEY FINDINGS AND CONCLUSIONS OF THE STUDY</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this project we have tried to show how the house prices vary and what are the factors related to the changing of house prices. The best(minimum) RMSE score was achieved using the best parameters of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through </a:t>
            </a:r>
            <a:r>
              <a:rPr lang="en-IN" sz="2800" dirty="0" err="1">
                <a:latin typeface="Arial" panose="020B0604020202020204" pitchFamily="34" charset="0"/>
                <a:cs typeface="Arial" panose="020B0604020202020204" pitchFamily="34" charset="0"/>
              </a:rPr>
              <a:t>GridSearchCV</a:t>
            </a:r>
            <a:r>
              <a:rPr lang="en-IN" sz="2800" dirty="0">
                <a:latin typeface="Arial" panose="020B0604020202020204" pitchFamily="34" charset="0"/>
                <a:cs typeface="Arial" panose="020B0604020202020204" pitchFamily="34" charset="0"/>
              </a:rPr>
              <a:t> though Lasso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performed well too.</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32533276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3539430"/>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This project has demonstrated the importance of sampling effectively, modelling and predicting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a:t>
            </a:r>
            <a:r>
              <a:rPr lang="en-IN" sz="2800" dirty="0" err="1">
                <a:latin typeface="Arial" panose="020B0604020202020204" pitchFamily="34" charset="0"/>
                <a:cs typeface="Arial" panose="020B0604020202020204" pitchFamily="34" charset="0"/>
              </a:rPr>
              <a:t>underfitting</a:t>
            </a:r>
            <a:r>
              <a:rPr lang="en-IN" sz="28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86</a:t>
            </a:fld>
            <a:endParaRPr lang="en-US"/>
          </a:p>
        </p:txBody>
      </p:sp>
    </p:spTree>
    <p:extLst>
      <p:ext uri="{BB962C8B-B14F-4D97-AF65-F5344CB8AC3E}">
        <p14:creationId xmlns:p14="http://schemas.microsoft.com/office/powerpoint/2010/main" val="2703419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4832092"/>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few challenges while working on this project where:-</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Improper scaling</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Too many features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Missing values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Skewed data due to outliers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it to a single scale using </a:t>
            </a:r>
            <a:r>
              <a:rPr lang="en-IN" sz="2800" dirty="0" err="1">
                <a:latin typeface="Arial" panose="020B0604020202020204" pitchFamily="34" charset="0"/>
                <a:cs typeface="Arial" panose="020B0604020202020204" pitchFamily="34" charset="0"/>
              </a:rPr>
              <a:t>sklearns’s</a:t>
            </a:r>
            <a:r>
              <a:rPr lang="en-IN" sz="2800" dirty="0">
                <a:latin typeface="Arial" panose="020B0604020202020204" pitchFamily="34" charset="0"/>
                <a:cs typeface="Arial" panose="020B0604020202020204" pitchFamily="34" charset="0"/>
              </a:rPr>
              <a:t> package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many(256) features present in the data so we applied Principal Component Analysis(PCA) and found out the Eigenvalues and on the basis of number of nodes we were able </a:t>
            </a:r>
            <a:r>
              <a:rPr lang="en-IN" sz="2800" dirty="0" err="1">
                <a:latin typeface="Arial" panose="020B0604020202020204" pitchFamily="34" charset="0"/>
                <a:cs typeface="Arial" panose="020B0604020202020204" pitchFamily="34" charset="0"/>
              </a:rPr>
              <a:t>able</a:t>
            </a:r>
            <a:r>
              <a:rPr lang="en-IN" sz="2800" dirty="0">
                <a:latin typeface="Arial" panose="020B0604020202020204" pitchFamily="34" charset="0"/>
                <a:cs typeface="Arial" panose="020B0604020202020204" pitchFamily="34" charset="0"/>
              </a:rPr>
              <a:t> to reduce our features </a:t>
            </a:r>
            <a:r>
              <a:rPr lang="en-IN" sz="2800" dirty="0" err="1">
                <a:latin typeface="Arial" panose="020B0604020202020204" pitchFamily="34" charset="0"/>
                <a:cs typeface="Arial" panose="020B0604020202020204" pitchFamily="34" charset="0"/>
              </a:rPr>
              <a:t>upto</a:t>
            </a:r>
            <a:r>
              <a:rPr lang="en-IN" sz="2800" dirty="0">
                <a:latin typeface="Arial" panose="020B0604020202020204" pitchFamily="34" charset="0"/>
                <a:cs typeface="Arial" panose="020B0604020202020204" pitchFamily="34" charset="0"/>
              </a:rPr>
              <a:t> 90 columns.</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87</a:t>
            </a:fld>
            <a:endParaRPr lang="en-US"/>
          </a:p>
        </p:txBody>
      </p:sp>
    </p:spTree>
    <p:extLst>
      <p:ext uri="{BB962C8B-B14F-4D97-AF65-F5344CB8AC3E}">
        <p14:creationId xmlns:p14="http://schemas.microsoft.com/office/powerpoint/2010/main" val="22233693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lot of missing values present in different columns which we imputed on the basis of our understanding.</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columns were skewed due to presence of outliers which we handled through </a:t>
            </a:r>
            <a:r>
              <a:rPr lang="en-IN" sz="2800" dirty="0" err="1">
                <a:latin typeface="Arial" panose="020B0604020202020204" pitchFamily="34" charset="0"/>
                <a:cs typeface="Arial" panose="020B0604020202020204" pitchFamily="34" charset="0"/>
              </a:rPr>
              <a:t>Winsorization</a:t>
            </a:r>
            <a:r>
              <a:rPr lang="en-IN" sz="2800" dirty="0">
                <a:latin typeface="Arial" panose="020B0604020202020204" pitchFamily="34" charset="0"/>
                <a:cs typeface="Arial" panose="020B0604020202020204" pitchFamily="34" charset="0"/>
              </a:rPr>
              <a:t> Technique.</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88</a:t>
            </a:fld>
            <a:endParaRPr lang="en-US"/>
          </a:p>
        </p:txBody>
      </p:sp>
    </p:spTree>
    <p:extLst>
      <p:ext uri="{BB962C8B-B14F-4D97-AF65-F5344CB8AC3E}">
        <p14:creationId xmlns:p14="http://schemas.microsoft.com/office/powerpoint/2010/main" val="20795261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4401205"/>
          </a:xfrm>
          <a:prstGeom prst="rect">
            <a:avLst/>
          </a:prstGeom>
        </p:spPr>
        <p:txBody>
          <a:bodyPr wrap="square">
            <a:spAutoFit/>
          </a:bodyPr>
          <a:lstStyle/>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While we couldn’t reach out goal of minimum RMSE in house price prediction without letting the model to </a:t>
            </a:r>
            <a:r>
              <a:rPr lang="en-IN" sz="2800" dirty="0" err="1">
                <a:latin typeface="Arial" panose="020B0604020202020204" pitchFamily="34" charset="0"/>
                <a:cs typeface="Arial" panose="020B0604020202020204" pitchFamily="34" charset="0"/>
              </a:rPr>
              <a:t>overfit</a:t>
            </a:r>
            <a:r>
              <a:rPr lang="en-IN" sz="2800" dirty="0">
                <a:latin typeface="Arial" panose="020B0604020202020204" pitchFamily="34" charset="0"/>
                <a:cs typeface="Arial" panose="020B0604020202020204" pitchFamily="34" charset="0"/>
              </a:rPr>
              <a:t>, we did end up creating a system that can with enough time and data get very close to that goal.</a:t>
            </a:r>
          </a:p>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 As with any project there is room for improvement here. The very nature of this project allows for multiple algorithms to be integrated together as modules and their results can be combined to increase the accuracy of the final result. </a:t>
            </a:r>
          </a:p>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This model can further be improved with the addition of more algorithms into it. </a:t>
            </a:r>
          </a:p>
        </p:txBody>
      </p:sp>
      <p:sp>
        <p:nvSpPr>
          <p:cNvPr id="6" name="Slide Number Placeholder 5"/>
          <p:cNvSpPr>
            <a:spLocks noGrp="1"/>
          </p:cNvSpPr>
          <p:nvPr>
            <p:ph type="sldNum" sz="quarter" idx="12"/>
          </p:nvPr>
        </p:nvSpPr>
        <p:spPr/>
        <p:txBody>
          <a:bodyPr/>
          <a:lstStyle/>
          <a:p>
            <a:fld id="{330EA680-D336-4FF7-8B7A-9848BB0A1C32}" type="slidenum">
              <a:rPr lang="en-US" smtClean="0"/>
              <a:t>89</a:t>
            </a:fld>
            <a:endParaRPr lang="en-US"/>
          </a:p>
        </p:txBody>
      </p:sp>
    </p:spTree>
    <p:extLst>
      <p:ext uri="{BB962C8B-B14F-4D97-AF65-F5344CB8AC3E}">
        <p14:creationId xmlns:p14="http://schemas.microsoft.com/office/powerpoint/2010/main" val="923070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1102925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  MOTIVATION FOR THE </a:t>
            </a:r>
            <a:r>
              <a:rPr lang="en-US" sz="3200" b="1" dirty="0">
                <a:solidFill>
                  <a:schemeClr val="accent2"/>
                </a:solidFill>
                <a:latin typeface="Garamond" panose="02020404030301010803" pitchFamily="18" charset="0"/>
                <a:cs typeface="Arial" panose="020B0604020202020204" pitchFamily="34" charset="0"/>
              </a:rPr>
              <a:t>PROJECT</a:t>
            </a:r>
            <a:endParaRPr lang="en-IN" sz="3200" b="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It is a very large market and there are various companies working in the domain. </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Predictive modelling, Market mix modelling, recommendation systems are some of the machine learning techniques used for achieving the business goals for housing companies. Our problem is related to one such housing company.</a:t>
            </a:r>
          </a:p>
        </p:txBody>
      </p:sp>
      <p:sp>
        <p:nvSpPr>
          <p:cNvPr id="6" name="Slide Number Placeholder 5"/>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1822653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39844"/>
          </a:xfrm>
          <a:prstGeom prst="rect">
            <a:avLst/>
          </a:prstGeom>
        </p:spPr>
        <p:txBody>
          <a:bodyPr wrap="square">
            <a:spAutoFit/>
          </a:bodyPr>
          <a:lstStyle/>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However, the output of these algorithms needs to be in the same format as the others. Once that condition is satisfied, the modules are easy to add as done in the code. </a:t>
            </a:r>
          </a:p>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This provides a great degree of modularity and versatility to the project.</a:t>
            </a:r>
            <a:endParaRPr lang="en-US" sz="24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90</a:t>
            </a:fld>
            <a:endParaRPr lang="en-US"/>
          </a:p>
        </p:txBody>
      </p:sp>
    </p:spTree>
    <p:extLst>
      <p:ext uri="{BB962C8B-B14F-4D97-AF65-F5344CB8AC3E}">
        <p14:creationId xmlns:p14="http://schemas.microsoft.com/office/powerpoint/2010/main" val="2945336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696835" y="71106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solidFill>
                  <a:schemeClr val="accent2"/>
                </a:solidFill>
                <a:latin typeface="Garamond" panose="02020404030301010803" pitchFamily="18" charset="0"/>
                <a:cs typeface="Arial" panose="020B0604020202020204" pitchFamily="34" charset="0"/>
              </a:rPr>
              <a:t>CONCLUSION</a:t>
            </a:r>
            <a:endParaRPr lang="en-US" sz="3200" b="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86336" y="1573564"/>
            <a:ext cx="11598088" cy="4455835"/>
          </a:xfrm>
          <a:prstGeom prst="rect">
            <a:avLst/>
          </a:prstGeom>
        </p:spPr>
        <p:txBody>
          <a:bodyPr wrap="square">
            <a:spAutoFit/>
          </a:bodyPr>
          <a:lstStyle/>
          <a:p>
            <a:pPr marL="457200" indent="-457200">
              <a:lnSpc>
                <a:spcPct val="150000"/>
              </a:lnSpc>
              <a:buFont typeface="Arial" panose="020B0604020202020204" pitchFamily="34" charset="0"/>
              <a:buChar char="•"/>
            </a:pPr>
            <a:r>
              <a:rPr lang="en-IN" sz="24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pPr marL="457200" indent="-457200">
              <a:lnSpc>
                <a:spcPct val="150000"/>
              </a:lnSpc>
              <a:buFont typeface="Arial" panose="020B0604020202020204" pitchFamily="34" charset="0"/>
              <a:buChar char="•"/>
            </a:pPr>
            <a:r>
              <a:rPr lang="en-IN" sz="2400" dirty="0">
                <a:latin typeface="Arial" panose="020B0604020202020204" pitchFamily="34" charset="0"/>
                <a:ea typeface="+mn-lt"/>
                <a:cs typeface="Arial" panose="020B0604020202020204" pitchFamily="34" charset="0"/>
              </a:rPr>
              <a:t>The best(minimum) RMSE score was achieved using the best parameters of Ridge </a:t>
            </a:r>
            <a:r>
              <a:rPr lang="en-IN" sz="2400" dirty="0" err="1">
                <a:latin typeface="Arial" panose="020B0604020202020204" pitchFamily="34" charset="0"/>
                <a:ea typeface="+mn-lt"/>
                <a:cs typeface="Arial" panose="020B0604020202020204" pitchFamily="34" charset="0"/>
              </a:rPr>
              <a:t>Regressor</a:t>
            </a:r>
            <a:r>
              <a:rPr lang="en-IN" sz="2400" dirty="0">
                <a:latin typeface="Arial" panose="020B0604020202020204" pitchFamily="34" charset="0"/>
                <a:ea typeface="+mn-lt"/>
                <a:cs typeface="Arial" panose="020B0604020202020204" pitchFamily="34" charset="0"/>
              </a:rPr>
              <a:t> through </a:t>
            </a:r>
            <a:r>
              <a:rPr lang="en-IN" sz="2400" dirty="0" err="1">
                <a:latin typeface="Arial" panose="020B0604020202020204" pitchFamily="34" charset="0"/>
                <a:ea typeface="+mn-lt"/>
                <a:cs typeface="Arial" panose="020B0604020202020204" pitchFamily="34" charset="0"/>
              </a:rPr>
              <a:t>GridSearchCV</a:t>
            </a:r>
            <a:r>
              <a:rPr lang="en-IN" sz="2400" dirty="0">
                <a:latin typeface="Arial" panose="020B0604020202020204" pitchFamily="34" charset="0"/>
                <a:ea typeface="+mn-lt"/>
                <a:cs typeface="Arial" panose="020B0604020202020204" pitchFamily="34" charset="0"/>
              </a:rPr>
              <a:t> though Lasso </a:t>
            </a:r>
            <a:r>
              <a:rPr lang="en-IN" sz="2400" dirty="0" err="1">
                <a:latin typeface="Arial" panose="020B0604020202020204" pitchFamily="34" charset="0"/>
                <a:ea typeface="+mn-lt"/>
                <a:cs typeface="Arial" panose="020B0604020202020204" pitchFamily="34" charset="0"/>
              </a:rPr>
              <a:t>Regressor</a:t>
            </a:r>
            <a:r>
              <a:rPr lang="en-IN" sz="2400" dirty="0">
                <a:latin typeface="Arial" panose="020B0604020202020204" pitchFamily="34" charset="0"/>
                <a:ea typeface="+mn-lt"/>
                <a:cs typeface="Arial" panose="020B0604020202020204" pitchFamily="34" charset="0"/>
              </a:rPr>
              <a:t> model performed well too. </a:t>
            </a:r>
          </a:p>
          <a:p>
            <a:pPr marL="457200" indent="-457200">
              <a:lnSpc>
                <a:spcPct val="150000"/>
              </a:lnSpc>
              <a:buFont typeface="Arial" panose="020B0604020202020204" pitchFamily="34" charset="0"/>
              <a:buChar char="•"/>
            </a:pPr>
            <a:r>
              <a:rPr lang="en-IN" sz="2400" dirty="0">
                <a:latin typeface="Arial" panose="020B0604020202020204" pitchFamily="34" charset="0"/>
                <a:ea typeface="+mn-lt"/>
                <a:cs typeface="Arial" panose="020B0604020202020204" pitchFamily="34" charset="0"/>
              </a:rPr>
              <a:t>While we couldn’t reach out goal of minimum RMSE in house price prediction without letting the model to </a:t>
            </a:r>
            <a:r>
              <a:rPr lang="en-IN" sz="2400" dirty="0" err="1">
                <a:latin typeface="Arial" panose="020B0604020202020204" pitchFamily="34" charset="0"/>
                <a:ea typeface="+mn-lt"/>
                <a:cs typeface="Arial" panose="020B0604020202020204" pitchFamily="34" charset="0"/>
              </a:rPr>
              <a:t>overfit</a:t>
            </a:r>
            <a:r>
              <a:rPr lang="en-IN" sz="2400" dirty="0">
                <a:latin typeface="Arial" panose="020B0604020202020204" pitchFamily="34" charset="0"/>
                <a:ea typeface="+mn-lt"/>
                <a:cs typeface="Arial" panose="020B0604020202020204" pitchFamily="34" charset="0"/>
              </a:rPr>
              <a:t>, we did end up creating a system that can with enough  time and data get very close to that goal.</a:t>
            </a:r>
          </a:p>
        </p:txBody>
      </p:sp>
      <p:sp>
        <p:nvSpPr>
          <p:cNvPr id="6" name="Slide Number Placeholder 5"/>
          <p:cNvSpPr>
            <a:spLocks noGrp="1"/>
          </p:cNvSpPr>
          <p:nvPr>
            <p:ph type="sldNum" sz="quarter" idx="12"/>
          </p:nvPr>
        </p:nvSpPr>
        <p:spPr/>
        <p:txBody>
          <a:bodyPr/>
          <a:lstStyle/>
          <a:p>
            <a:fld id="{330EA680-D336-4FF7-8B7A-9848BB0A1C32}" type="slidenum">
              <a:rPr lang="en-US" smtClean="0"/>
              <a:t>91</a:t>
            </a:fld>
            <a:endParaRPr lang="en-US"/>
          </a:p>
        </p:txBody>
      </p:sp>
    </p:spTree>
    <p:extLst>
      <p:ext uri="{BB962C8B-B14F-4D97-AF65-F5344CB8AC3E}">
        <p14:creationId xmlns:p14="http://schemas.microsoft.com/office/powerpoint/2010/main" val="39527172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92</a:t>
            </a:fld>
            <a:endParaRPr lang="en-US"/>
          </a:p>
        </p:txBody>
      </p:sp>
      <p:sp>
        <p:nvSpPr>
          <p:cNvPr id="4" name="Rectangle 3"/>
          <p:cNvSpPr/>
          <p:nvPr/>
        </p:nvSpPr>
        <p:spPr>
          <a:xfrm>
            <a:off x="720710" y="5005141"/>
            <a:ext cx="306962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160499434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229</TotalTime>
  <Words>2054</Words>
  <Application>Microsoft Office PowerPoint</Application>
  <PresentationFormat>Widescreen</PresentationFormat>
  <Paragraphs>304</Paragraphs>
  <Slides>92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Garamond</vt:lpstr>
      <vt:lpstr>Wingdings</vt:lpstr>
      <vt:lpstr>Retrospect</vt:lpstr>
      <vt:lpstr>HOUSING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shukla</dc:creator>
  <cp:lastModifiedBy>jaimon</cp:lastModifiedBy>
  <cp:revision>1328</cp:revision>
  <dcterms:created xsi:type="dcterms:W3CDTF">2020-12-29T14:55:28Z</dcterms:created>
  <dcterms:modified xsi:type="dcterms:W3CDTF">2021-10-29T11:17:55Z</dcterms:modified>
</cp:coreProperties>
</file>